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6" r:id="rId4"/>
    <p:sldId id="269" r:id="rId5"/>
    <p:sldId id="264" r:id="rId6"/>
    <p:sldId id="274" r:id="rId7"/>
    <p:sldId id="265" r:id="rId8"/>
    <p:sldId id="263" r:id="rId9"/>
    <p:sldId id="259" r:id="rId10"/>
    <p:sldId id="260" r:id="rId11"/>
    <p:sldId id="270" r:id="rId12"/>
    <p:sldId id="262" r:id="rId13"/>
    <p:sldId id="271" r:id="rId14"/>
    <p:sldId id="268" r:id="rId15"/>
    <p:sldId id="272" r:id="rId16"/>
    <p:sldId id="273"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D2B"/>
    <a:srgbClr val="CCFFFF"/>
    <a:srgbClr val="000000"/>
    <a:srgbClr val="A7EDED"/>
    <a:srgbClr val="CFF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09" d="100"/>
          <a:sy n="109" d="100"/>
        </p:scale>
        <p:origin x="104"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9DAF-206F-4580-93BB-E831CB39D8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C70EAA-F839-4B81-9186-E224484F1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66D558-DF71-4A6C-ADDA-2C28EF799CB6}"/>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5" name="Footer Placeholder 4">
            <a:extLst>
              <a:ext uri="{FF2B5EF4-FFF2-40B4-BE49-F238E27FC236}">
                <a16:creationId xmlns:a16="http://schemas.microsoft.com/office/drawing/2014/main" id="{C612457A-F707-4FAD-8B48-54799D117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FC299-9DDC-4A20-A405-2665337B19AF}"/>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2395804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7C7B-70BA-48DE-9453-1E91C2E1E3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E6EF92-4F33-418F-947D-575DF556AB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721A9-A742-4D77-8441-D12A2E06EB2C}"/>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5" name="Footer Placeholder 4">
            <a:extLst>
              <a:ext uri="{FF2B5EF4-FFF2-40B4-BE49-F238E27FC236}">
                <a16:creationId xmlns:a16="http://schemas.microsoft.com/office/drawing/2014/main" id="{0CE52F3F-3562-4351-8E31-DE21F6D09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E4DBC-2847-4A7C-B555-FC99AE0CB3EC}"/>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58712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9AD6DE-3C03-4855-936D-2EF39CF3E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C9DEB-AA5E-498E-B2AD-1DCCCE2B40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E0537-E1AD-498C-B811-0C03C54DBCEF}"/>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5" name="Footer Placeholder 4">
            <a:extLst>
              <a:ext uri="{FF2B5EF4-FFF2-40B4-BE49-F238E27FC236}">
                <a16:creationId xmlns:a16="http://schemas.microsoft.com/office/drawing/2014/main" id="{2D7A6EFD-79E8-43A4-85CA-A1A783649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ABCF5-48A3-4F48-B519-B89053F99B63}"/>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153629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370D8-2827-46CF-958A-509D9A740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3B33B5-317A-4425-83AD-9E2FC8D7EF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9E408-AC4E-452A-AA0C-8DC3441C0916}"/>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5" name="Footer Placeholder 4">
            <a:extLst>
              <a:ext uri="{FF2B5EF4-FFF2-40B4-BE49-F238E27FC236}">
                <a16:creationId xmlns:a16="http://schemas.microsoft.com/office/drawing/2014/main" id="{2E08714E-22CA-4122-8836-B927BD59F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6DE5F-35F8-4D1A-A716-46071F74033E}"/>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203319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0239-F746-4A0D-8AC6-D61A2716C6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1FAD0C-B3E4-4862-AF17-8056018152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022F5F-8150-4CCA-92B9-BD4AB60556EF}"/>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5" name="Footer Placeholder 4">
            <a:extLst>
              <a:ext uri="{FF2B5EF4-FFF2-40B4-BE49-F238E27FC236}">
                <a16:creationId xmlns:a16="http://schemas.microsoft.com/office/drawing/2014/main" id="{ACDE9217-AF94-4E2C-97A2-5E0D67F8E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FE36B-B13A-4998-A78D-80723EEC0A16}"/>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244395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2683A-0017-4328-9D00-76721C59F9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4F26D5-AB9F-4CEF-A3BB-1FF7C14631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35D5CB-59EB-4E21-8883-F5099C0C1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6D6B85-5FE3-41C9-9822-8111B9A22C83}"/>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6" name="Footer Placeholder 5">
            <a:extLst>
              <a:ext uri="{FF2B5EF4-FFF2-40B4-BE49-F238E27FC236}">
                <a16:creationId xmlns:a16="http://schemas.microsoft.com/office/drawing/2014/main" id="{6E6936A7-2096-4278-A0BC-C86FCFF07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38C8F-C92A-472D-97D4-A683F01A5C64}"/>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121726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81562-C7ED-488D-AACA-C8E42D0098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183018-C60C-4C83-9292-E76BE4FE1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0FD05-5AAF-46D7-8945-83EF5F3FD9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A20E24-B95A-432B-ACF2-33D04351B7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D8A3B1-5CB5-4CA3-819C-487377A26A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4391A4-D5DB-4938-88CE-4278BC586BDC}"/>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8" name="Footer Placeholder 7">
            <a:extLst>
              <a:ext uri="{FF2B5EF4-FFF2-40B4-BE49-F238E27FC236}">
                <a16:creationId xmlns:a16="http://schemas.microsoft.com/office/drawing/2014/main" id="{B99A2BDA-C917-474A-8CBB-54B2197B2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C1E9E5-E65C-4499-9C1A-D2A73D807F8C}"/>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90167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1BA3F-BD2D-4151-A819-AF1907DC43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FE315-723B-42BD-8A48-CE974D28ED7C}"/>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4" name="Footer Placeholder 3">
            <a:extLst>
              <a:ext uri="{FF2B5EF4-FFF2-40B4-BE49-F238E27FC236}">
                <a16:creationId xmlns:a16="http://schemas.microsoft.com/office/drawing/2014/main" id="{83C067CA-7B8C-40A9-89E7-FC357E6A25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A4E95C-8C38-43C0-B1C0-17E1BF9CC718}"/>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353971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6E91BD-E48E-413F-9BFD-468DCBCA42E2}"/>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3" name="Footer Placeholder 2">
            <a:extLst>
              <a:ext uri="{FF2B5EF4-FFF2-40B4-BE49-F238E27FC236}">
                <a16:creationId xmlns:a16="http://schemas.microsoft.com/office/drawing/2014/main" id="{89C4C068-26F2-4ECE-AC68-CB8118CACD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6A878-FF34-462D-B628-E4E6D54068C6}"/>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376241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E8C5-23B1-49E2-8ACE-BEFE784FB6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685466-AD26-4190-A6EB-A694F785D4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DFF582-17E0-4190-848F-69B1EE335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64224-704D-4DED-8935-57E9A0BA75AB}"/>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6" name="Footer Placeholder 5">
            <a:extLst>
              <a:ext uri="{FF2B5EF4-FFF2-40B4-BE49-F238E27FC236}">
                <a16:creationId xmlns:a16="http://schemas.microsoft.com/office/drawing/2014/main" id="{8B8F55DF-7EBF-4A2C-A842-91ACD2C17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2EC3B-5D4F-437B-98F4-B943D3EFBD08}"/>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9912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B981-FD33-48E0-8D57-68BC28024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FD5EC1-A5E9-4D95-9F48-E11847A89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0E8F31-7E87-4110-A841-CCA56FA76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FAD37-CF5A-4234-BBBC-E92F0A3F29AC}"/>
              </a:ext>
            </a:extLst>
          </p:cNvPr>
          <p:cNvSpPr>
            <a:spLocks noGrp="1"/>
          </p:cNvSpPr>
          <p:nvPr>
            <p:ph type="dt" sz="half" idx="10"/>
          </p:nvPr>
        </p:nvSpPr>
        <p:spPr/>
        <p:txBody>
          <a:bodyPr/>
          <a:lstStyle/>
          <a:p>
            <a:fld id="{95E7EBCF-9BC0-4F40-8EA4-311A8779750C}" type="datetimeFigureOut">
              <a:rPr lang="en-US" smtClean="0"/>
              <a:t>11/11/2024</a:t>
            </a:fld>
            <a:endParaRPr lang="en-US"/>
          </a:p>
        </p:txBody>
      </p:sp>
      <p:sp>
        <p:nvSpPr>
          <p:cNvPr id="6" name="Footer Placeholder 5">
            <a:extLst>
              <a:ext uri="{FF2B5EF4-FFF2-40B4-BE49-F238E27FC236}">
                <a16:creationId xmlns:a16="http://schemas.microsoft.com/office/drawing/2014/main" id="{521F2902-F60C-4F83-9417-4228B7756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40BC32-3913-4BF6-B16B-A8813B82FC50}"/>
              </a:ext>
            </a:extLst>
          </p:cNvPr>
          <p:cNvSpPr>
            <a:spLocks noGrp="1"/>
          </p:cNvSpPr>
          <p:nvPr>
            <p:ph type="sldNum" sz="quarter" idx="12"/>
          </p:nvPr>
        </p:nvSpPr>
        <p:spPr/>
        <p:txBody>
          <a:bodyPr/>
          <a:lstStyle/>
          <a:p>
            <a:fld id="{9C799770-31F8-4637-92D3-9ED699BCB01E}" type="slidenum">
              <a:rPr lang="en-US" smtClean="0"/>
              <a:t>‹#›</a:t>
            </a:fld>
            <a:endParaRPr lang="en-US"/>
          </a:p>
        </p:txBody>
      </p:sp>
    </p:spTree>
    <p:extLst>
      <p:ext uri="{BB962C8B-B14F-4D97-AF65-F5344CB8AC3E}">
        <p14:creationId xmlns:p14="http://schemas.microsoft.com/office/powerpoint/2010/main" val="213991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CAD64-E06B-47EB-B25F-A7FE21C4FD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C5BB40-92B4-45DF-8E85-61D5D32AB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691C5-9964-4D07-8489-48FD0BC72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7EBCF-9BC0-4F40-8EA4-311A8779750C}" type="datetimeFigureOut">
              <a:rPr lang="en-US" smtClean="0"/>
              <a:t>11/11/2024</a:t>
            </a:fld>
            <a:endParaRPr lang="en-US"/>
          </a:p>
        </p:txBody>
      </p:sp>
      <p:sp>
        <p:nvSpPr>
          <p:cNvPr id="5" name="Footer Placeholder 4">
            <a:extLst>
              <a:ext uri="{FF2B5EF4-FFF2-40B4-BE49-F238E27FC236}">
                <a16:creationId xmlns:a16="http://schemas.microsoft.com/office/drawing/2014/main" id="{D7DB9F97-9486-46E1-A577-5ED693106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F4B76C-7FA8-4537-8FB8-765BE0B6F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99770-31F8-4637-92D3-9ED699BCB01E}" type="slidenum">
              <a:rPr lang="en-US" smtClean="0"/>
              <a:t>‹#›</a:t>
            </a:fld>
            <a:endParaRPr lang="en-US"/>
          </a:p>
        </p:txBody>
      </p:sp>
    </p:spTree>
    <p:extLst>
      <p:ext uri="{BB962C8B-B14F-4D97-AF65-F5344CB8AC3E}">
        <p14:creationId xmlns:p14="http://schemas.microsoft.com/office/powerpoint/2010/main" val="215010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DN media">
            <a:extLst>
              <a:ext uri="{FF2B5EF4-FFF2-40B4-BE49-F238E27FC236}">
                <a16:creationId xmlns:a16="http://schemas.microsoft.com/office/drawing/2014/main" id="{052799EF-68F7-462D-8E2B-95683C6A2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823" y="-2238293"/>
            <a:ext cx="18217823" cy="9108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992AF5-15E0-4B56-82F6-688312C27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740" y="966191"/>
            <a:ext cx="9044520" cy="5087543"/>
          </a:xfrm>
          <a:prstGeom prst="rect">
            <a:avLst/>
          </a:prstGeom>
        </p:spPr>
      </p:pic>
      <p:sp>
        <p:nvSpPr>
          <p:cNvPr id="7" name="Text Placeholder 3">
            <a:extLst>
              <a:ext uri="{FF2B5EF4-FFF2-40B4-BE49-F238E27FC236}">
                <a16:creationId xmlns:a16="http://schemas.microsoft.com/office/drawing/2014/main" id="{DAF4062B-19EF-4FB8-9AEA-55A4B3700411}"/>
              </a:ext>
            </a:extLst>
          </p:cNvPr>
          <p:cNvSpPr txBox="1">
            <a:spLocks/>
          </p:cNvSpPr>
          <p:nvPr/>
        </p:nvSpPr>
        <p:spPr>
          <a:xfrm>
            <a:off x="5354831" y="2388591"/>
            <a:ext cx="4432312"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solidFill>
                  <a:schemeClr val="bg1"/>
                </a:solidFill>
                <a:latin typeface="Dosis" pitchFamily="2" charset="0"/>
              </a:rPr>
              <a:t>SOUND ON – PRESENTATION MODE ON</a:t>
            </a:r>
          </a:p>
        </p:txBody>
      </p:sp>
      <p:pic>
        <p:nvPicPr>
          <p:cNvPr id="4" name="Terraria - Underground Theme - Guitar and Bass">
            <a:hlinkClick r:id="" action="ppaction://media"/>
            <a:extLst>
              <a:ext uri="{FF2B5EF4-FFF2-40B4-BE49-F238E27FC236}">
                <a16:creationId xmlns:a16="http://schemas.microsoft.com/office/drawing/2014/main" id="{512280BE-6B9F-486C-879A-86568CAC5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02461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par>
                                <p:cTn id="11" presetID="42" presetClass="path" presetSubtype="0" accel="50000" decel="50000" fill="hold" nodeType="withEffect">
                                  <p:stCondLst>
                                    <p:cond delay="0"/>
                                  </p:stCondLst>
                                  <p:childTnLst>
                                    <p:animMotion origin="layout" path="M -4.58333E-6 -1.48148E-6 L 0.48529 0.31783 " pathEditMode="relative" rAng="0" ptsTypes="AA">
                                      <p:cBhvr>
                                        <p:cTn id="12" dur="4000" fill="hold"/>
                                        <p:tgtEl>
                                          <p:spTgt spid="1030"/>
                                        </p:tgtEl>
                                        <p:attrNameLst>
                                          <p:attrName>ppt_x</p:attrName>
                                          <p:attrName>ppt_y</p:attrName>
                                        </p:attrNameLst>
                                      </p:cBhvr>
                                      <p:rCtr x="24258" y="15880"/>
                                    </p:animMotion>
                                  </p:childTnLst>
                                </p:cTn>
                              </p:par>
                              <p:par>
                                <p:cTn id="13" presetID="10" presetClass="entr" presetSubtype="0" fill="hold" nodeType="withEffect">
                                  <p:stCondLst>
                                    <p:cond delay="29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230E70-F271-4D72-8B58-50F1D3D2FEE2}"/>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131E87A8-2763-4CC6-838B-644657C7A89B}"/>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DC9F4B47-EB09-4D15-8248-63C430265773}"/>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Quests</a:t>
            </a:r>
          </a:p>
        </p:txBody>
      </p:sp>
      <p:sp>
        <p:nvSpPr>
          <p:cNvPr id="8" name="Text Placeholder 3">
            <a:extLst>
              <a:ext uri="{FF2B5EF4-FFF2-40B4-BE49-F238E27FC236}">
                <a16:creationId xmlns:a16="http://schemas.microsoft.com/office/drawing/2014/main" id="{F11DA59C-B538-41AE-BAEE-CDA1CF969002}"/>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Both the main storyline and smaller side stories are structured into quests. Quests are triggered to begin through the completion of previous quests in a sequence, by talking to other characters during reconnaissance, or by observing elements of the environment. </a:t>
            </a:r>
          </a:p>
          <a:p>
            <a:r>
              <a:rPr lang="en-US" dirty="0">
                <a:latin typeface="Dosis" pitchFamily="2" charset="0"/>
              </a:rPr>
              <a:t>Most quests are structured around a heist, and many are broken into multiple segments. Completing smaller requests might lead to a small monetary reward, while larger quests can unlock special disguises and gear.</a:t>
            </a:r>
          </a:p>
        </p:txBody>
      </p:sp>
      <p:pic>
        <p:nvPicPr>
          <p:cNvPr id="3" name="Picture 2">
            <a:extLst>
              <a:ext uri="{FF2B5EF4-FFF2-40B4-BE49-F238E27FC236}">
                <a16:creationId xmlns:a16="http://schemas.microsoft.com/office/drawing/2014/main" id="{7613CD12-B3A7-4C73-836F-8B255E1F2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064" y="0"/>
            <a:ext cx="3858936" cy="6858000"/>
          </a:xfrm>
          <a:prstGeom prst="rect">
            <a:avLst/>
          </a:prstGeom>
        </p:spPr>
      </p:pic>
      <p:sp>
        <p:nvSpPr>
          <p:cNvPr id="12" name="Oval 11">
            <a:extLst>
              <a:ext uri="{FF2B5EF4-FFF2-40B4-BE49-F238E27FC236}">
                <a16:creationId xmlns:a16="http://schemas.microsoft.com/office/drawing/2014/main" id="{43FEF3D2-D2CE-4FD1-9D88-C2B37ACC83A3}"/>
              </a:ext>
            </a:extLst>
          </p:cNvPr>
          <p:cNvSpPr/>
          <p:nvPr/>
        </p:nvSpPr>
        <p:spPr>
          <a:xfrm>
            <a:off x="5079794" y="1272746"/>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130FF055-048A-47D3-9CDB-45ADB83C6CC0}"/>
              </a:ext>
            </a:extLst>
          </p:cNvPr>
          <p:cNvSpPr txBox="1">
            <a:spLocks/>
          </p:cNvSpPr>
          <p:nvPr/>
        </p:nvSpPr>
        <p:spPr>
          <a:xfrm>
            <a:off x="5192976" y="1729268"/>
            <a:ext cx="2411801" cy="1725121"/>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a:p>
            <a:pPr algn="ctr"/>
            <a:r>
              <a:rPr lang="en-US" sz="2000" dirty="0">
                <a:latin typeface="Dosis" pitchFamily="2" charset="0"/>
              </a:rPr>
              <a:t>The leader of the Clownfish, Edgar, needs help retrieving his stolen watch. </a:t>
            </a:r>
          </a:p>
        </p:txBody>
      </p:sp>
      <p:sp>
        <p:nvSpPr>
          <p:cNvPr id="20" name="Title 1">
            <a:extLst>
              <a:ext uri="{FF2B5EF4-FFF2-40B4-BE49-F238E27FC236}">
                <a16:creationId xmlns:a16="http://schemas.microsoft.com/office/drawing/2014/main" id="{81EF8E29-C891-445D-AABC-5BF639A37BF7}"/>
              </a:ext>
            </a:extLst>
          </p:cNvPr>
          <p:cNvSpPr txBox="1">
            <a:spLocks/>
          </p:cNvSpPr>
          <p:nvPr/>
        </p:nvSpPr>
        <p:spPr>
          <a:xfrm>
            <a:off x="5079794"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Example Quest</a:t>
            </a:r>
          </a:p>
        </p:txBody>
      </p:sp>
    </p:spTree>
    <p:extLst>
      <p:ext uri="{BB962C8B-B14F-4D97-AF65-F5344CB8AC3E}">
        <p14:creationId xmlns:p14="http://schemas.microsoft.com/office/powerpoint/2010/main" val="180502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7E9E20-10B6-46ED-8549-14F8DCCB1B88}"/>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7" name="Title 1">
            <a:extLst>
              <a:ext uri="{FF2B5EF4-FFF2-40B4-BE49-F238E27FC236}">
                <a16:creationId xmlns:a16="http://schemas.microsoft.com/office/drawing/2014/main" id="{CD72C3B4-8EE1-430B-9215-A9C3557697A9}"/>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Quest Loop</a:t>
            </a:r>
          </a:p>
        </p:txBody>
      </p:sp>
      <p:sp>
        <p:nvSpPr>
          <p:cNvPr id="2" name="Oval 1">
            <a:extLst>
              <a:ext uri="{FF2B5EF4-FFF2-40B4-BE49-F238E27FC236}">
                <a16:creationId xmlns:a16="http://schemas.microsoft.com/office/drawing/2014/main" id="{19778D13-E87A-4C9A-94EE-89EA0A7B975C}"/>
              </a:ext>
            </a:extLst>
          </p:cNvPr>
          <p:cNvSpPr/>
          <p:nvPr/>
        </p:nvSpPr>
        <p:spPr>
          <a:xfrm>
            <a:off x="437766"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45E04B-643B-4FE1-9351-9E250FBD8F0D}"/>
              </a:ext>
            </a:extLst>
          </p:cNvPr>
          <p:cNvSpPr/>
          <p:nvPr/>
        </p:nvSpPr>
        <p:spPr>
          <a:xfrm>
            <a:off x="3576313" y="1177488"/>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472908-78D1-406B-859C-C9D25A9562F3}"/>
              </a:ext>
            </a:extLst>
          </p:cNvPr>
          <p:cNvSpPr/>
          <p:nvPr/>
        </p:nvSpPr>
        <p:spPr>
          <a:xfrm>
            <a:off x="6046236" y="331059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2A4695-665E-4479-9E69-D59A5835BBA9}"/>
              </a:ext>
            </a:extLst>
          </p:cNvPr>
          <p:cNvSpPr/>
          <p:nvPr/>
        </p:nvSpPr>
        <p:spPr>
          <a:xfrm>
            <a:off x="9099783"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BB864E1-755B-4F61-9923-89C255A32B9E}"/>
              </a:ext>
            </a:extLst>
          </p:cNvPr>
          <p:cNvSpPr txBox="1">
            <a:spLocks/>
          </p:cNvSpPr>
          <p:nvPr/>
        </p:nvSpPr>
        <p:spPr>
          <a:xfrm>
            <a:off x="892400" y="3223425"/>
            <a:ext cx="1728897"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p:txBody>
      </p:sp>
      <p:sp>
        <p:nvSpPr>
          <p:cNvPr id="10" name="Text Placeholder 3">
            <a:extLst>
              <a:ext uri="{FF2B5EF4-FFF2-40B4-BE49-F238E27FC236}">
                <a16:creationId xmlns:a16="http://schemas.microsoft.com/office/drawing/2014/main" id="{E64C8C93-4523-4423-AFC2-0010CE32A0A1}"/>
              </a:ext>
            </a:extLst>
          </p:cNvPr>
          <p:cNvSpPr txBox="1">
            <a:spLocks/>
          </p:cNvSpPr>
          <p:nvPr/>
        </p:nvSpPr>
        <p:spPr>
          <a:xfrm>
            <a:off x="3689495" y="2170853"/>
            <a:ext cx="241180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COMPLETE RECONNAISSANCE</a:t>
            </a:r>
          </a:p>
        </p:txBody>
      </p:sp>
      <p:sp>
        <p:nvSpPr>
          <p:cNvPr id="11" name="Text Placeholder 3">
            <a:extLst>
              <a:ext uri="{FF2B5EF4-FFF2-40B4-BE49-F238E27FC236}">
                <a16:creationId xmlns:a16="http://schemas.microsoft.com/office/drawing/2014/main" id="{3ABBE5DC-27A7-46F0-8324-401E916AB631}"/>
              </a:ext>
            </a:extLst>
          </p:cNvPr>
          <p:cNvSpPr txBox="1">
            <a:spLocks/>
          </p:cNvSpPr>
          <p:nvPr/>
        </p:nvSpPr>
        <p:spPr>
          <a:xfrm>
            <a:off x="6595565" y="4376325"/>
            <a:ext cx="1543909"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EXECUTE TASK</a:t>
            </a:r>
          </a:p>
        </p:txBody>
      </p:sp>
      <p:sp>
        <p:nvSpPr>
          <p:cNvPr id="12" name="Text Placeholder 3">
            <a:extLst>
              <a:ext uri="{FF2B5EF4-FFF2-40B4-BE49-F238E27FC236}">
                <a16:creationId xmlns:a16="http://schemas.microsoft.com/office/drawing/2014/main" id="{DA963E2B-3AC1-4B59-AD7E-78BF13B6FFC6}"/>
              </a:ext>
            </a:extLst>
          </p:cNvPr>
          <p:cNvSpPr txBox="1">
            <a:spLocks/>
          </p:cNvSpPr>
          <p:nvPr/>
        </p:nvSpPr>
        <p:spPr>
          <a:xfrm>
            <a:off x="9509345" y="3176392"/>
            <a:ext cx="181904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REWARDS</a:t>
            </a:r>
          </a:p>
        </p:txBody>
      </p:sp>
      <p:pic>
        <p:nvPicPr>
          <p:cNvPr id="1026" name="Picture 2">
            <a:extLst>
              <a:ext uri="{FF2B5EF4-FFF2-40B4-BE49-F238E27FC236}">
                <a16:creationId xmlns:a16="http://schemas.microsoft.com/office/drawing/2014/main" id="{1F86B80B-763F-426D-A135-0F4D8D286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603272" y="3171543"/>
            <a:ext cx="1437645" cy="181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2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0.21446 0.06944 L 0.29792 0.10764 C 0.31602 0.11667 0.33907 0.11505 0.36198 0.10185 C 0.38802 0.0868 0.40664 0.06435 0.41797 0.03796 L 0.4737 -0.08033 " pathEditMode="relative" rAng="20520000" ptsTypes="AAAAA">
                                      <p:cBhvr>
                                        <p:cTn id="6" dur="2000" fill="hold"/>
                                        <p:tgtEl>
                                          <p:spTgt spid="1026"/>
                                        </p:tgtEl>
                                        <p:attrNameLst>
                                          <p:attrName>ppt_x</p:attrName>
                                          <p:attrName>ppt_y</p:attrName>
                                        </p:attrNameLst>
                                      </p:cBhvr>
                                      <p:rCtr x="13932"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E14437-0DFF-4841-9F1C-55163F134E6C}"/>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091C7DD8-3C86-4902-AFB8-5D9BF6B5D2E5}"/>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1343F8A-FBC1-414C-967A-07558AFA99AA}"/>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Reconnaissance</a:t>
            </a:r>
          </a:p>
        </p:txBody>
      </p:sp>
      <p:sp>
        <p:nvSpPr>
          <p:cNvPr id="8" name="Text Placeholder 3">
            <a:extLst>
              <a:ext uri="{FF2B5EF4-FFF2-40B4-BE49-F238E27FC236}">
                <a16:creationId xmlns:a16="http://schemas.microsoft.com/office/drawing/2014/main" id="{37719D9C-6378-4619-8428-D03D91BEF653}"/>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Most quests begin with a reconnaissance phase. Quests are often given as a simple request, without much additional information, leaving it up to Sylvie to piece together the details. Common details to fill in include:</a:t>
            </a:r>
          </a:p>
          <a:p>
            <a:r>
              <a:rPr lang="en-US" b="1" dirty="0">
                <a:latin typeface="Dosis" pitchFamily="2" charset="0"/>
              </a:rPr>
              <a:t>Who</a:t>
            </a:r>
            <a:r>
              <a:rPr lang="en-US" dirty="0">
                <a:latin typeface="Dosis" pitchFamily="2" charset="0"/>
              </a:rPr>
              <a:t> is involved?</a:t>
            </a:r>
          </a:p>
          <a:p>
            <a:r>
              <a:rPr lang="en-US" b="1" dirty="0">
                <a:latin typeface="Dosis" pitchFamily="2" charset="0"/>
              </a:rPr>
              <a:t>Where</a:t>
            </a:r>
            <a:r>
              <a:rPr lang="en-US" dirty="0">
                <a:latin typeface="Dosis" pitchFamily="2" charset="0"/>
              </a:rPr>
              <a:t> will the quest take place?</a:t>
            </a:r>
          </a:p>
          <a:p>
            <a:r>
              <a:rPr lang="en-US" b="1" dirty="0">
                <a:latin typeface="Dosis" pitchFamily="2" charset="0"/>
              </a:rPr>
              <a:t>When</a:t>
            </a:r>
            <a:r>
              <a:rPr lang="en-US" dirty="0">
                <a:latin typeface="Dosis" pitchFamily="2" charset="0"/>
              </a:rPr>
              <a:t> will the quest take place?</a:t>
            </a:r>
          </a:p>
          <a:p>
            <a:r>
              <a:rPr lang="en-US" dirty="0">
                <a:latin typeface="Dosis" pitchFamily="2" charset="0"/>
              </a:rPr>
              <a:t>Smaller quests will often be more lenient on location and timing, but quests within the main storyline are more strict, requiring Sylvie to keep careful tabs on timing and location.</a:t>
            </a:r>
          </a:p>
          <a:p>
            <a:r>
              <a:rPr lang="en-US" dirty="0">
                <a:latin typeface="Dosis" pitchFamily="2" charset="0"/>
              </a:rPr>
              <a:t>Quests completed outside of their ideal timeframe will be more difficult and occasionally have higher consequences.</a:t>
            </a:r>
          </a:p>
        </p:txBody>
      </p:sp>
      <p:sp>
        <p:nvSpPr>
          <p:cNvPr id="6" name="Title 1">
            <a:extLst>
              <a:ext uri="{FF2B5EF4-FFF2-40B4-BE49-F238E27FC236}">
                <a16:creationId xmlns:a16="http://schemas.microsoft.com/office/drawing/2014/main" id="{FF2329EC-C235-4CB0-AC39-E1DE491FA9AC}"/>
              </a:ext>
            </a:extLst>
          </p:cNvPr>
          <p:cNvSpPr txBox="1">
            <a:spLocks/>
          </p:cNvSpPr>
          <p:nvPr/>
        </p:nvSpPr>
        <p:spPr>
          <a:xfrm>
            <a:off x="5079794"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Example Quest</a:t>
            </a:r>
          </a:p>
        </p:txBody>
      </p:sp>
      <p:pic>
        <p:nvPicPr>
          <p:cNvPr id="13" name="Picture 12">
            <a:extLst>
              <a:ext uri="{FF2B5EF4-FFF2-40B4-BE49-F238E27FC236}">
                <a16:creationId xmlns:a16="http://schemas.microsoft.com/office/drawing/2014/main" id="{69C6AE0A-09BF-4E21-8A37-A514062A2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064" y="0"/>
            <a:ext cx="3858936" cy="6858000"/>
          </a:xfrm>
          <a:prstGeom prst="rect">
            <a:avLst/>
          </a:prstGeom>
        </p:spPr>
      </p:pic>
      <p:sp>
        <p:nvSpPr>
          <p:cNvPr id="16" name="Oval 15">
            <a:extLst>
              <a:ext uri="{FF2B5EF4-FFF2-40B4-BE49-F238E27FC236}">
                <a16:creationId xmlns:a16="http://schemas.microsoft.com/office/drawing/2014/main" id="{1248E407-3FBB-48DF-A41A-D49E29C0F50C}"/>
              </a:ext>
            </a:extLst>
          </p:cNvPr>
          <p:cNvSpPr/>
          <p:nvPr/>
        </p:nvSpPr>
        <p:spPr>
          <a:xfrm>
            <a:off x="5079794" y="1272746"/>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F0A5E65B-FA12-48A4-B99D-61A6F326BE4F}"/>
              </a:ext>
            </a:extLst>
          </p:cNvPr>
          <p:cNvSpPr txBox="1">
            <a:spLocks/>
          </p:cNvSpPr>
          <p:nvPr/>
        </p:nvSpPr>
        <p:spPr>
          <a:xfrm>
            <a:off x="5192976" y="1729268"/>
            <a:ext cx="2411801" cy="1725121"/>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a:p>
            <a:pPr algn="ctr"/>
            <a:r>
              <a:rPr lang="en-US" sz="2000" dirty="0">
                <a:latin typeface="Dosis" pitchFamily="2" charset="0"/>
              </a:rPr>
              <a:t>The leader of the Clownfish, Edgar, needs help retrieving his stolen watch. </a:t>
            </a:r>
          </a:p>
        </p:txBody>
      </p:sp>
      <p:sp>
        <p:nvSpPr>
          <p:cNvPr id="18" name="Oval 17">
            <a:extLst>
              <a:ext uri="{FF2B5EF4-FFF2-40B4-BE49-F238E27FC236}">
                <a16:creationId xmlns:a16="http://schemas.microsoft.com/office/drawing/2014/main" id="{F135F561-1FBA-44C8-86F0-3F5F5B5598F7}"/>
              </a:ext>
            </a:extLst>
          </p:cNvPr>
          <p:cNvSpPr/>
          <p:nvPr/>
        </p:nvSpPr>
        <p:spPr>
          <a:xfrm>
            <a:off x="8025295" y="1391299"/>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725023FF-2192-4091-A0BB-2DEF2F18E275}"/>
              </a:ext>
            </a:extLst>
          </p:cNvPr>
          <p:cNvSpPr txBox="1">
            <a:spLocks/>
          </p:cNvSpPr>
          <p:nvPr/>
        </p:nvSpPr>
        <p:spPr>
          <a:xfrm>
            <a:off x="8138477" y="1847821"/>
            <a:ext cx="2411801" cy="2064475"/>
          </a:xfrm>
          <a:prstGeom prst="rect">
            <a:avLst/>
          </a:prstGeom>
          <a:no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RECONNAISSANCE</a:t>
            </a:r>
          </a:p>
          <a:p>
            <a:pPr algn="ctr"/>
            <a:r>
              <a:rPr lang="en-US" sz="2000" dirty="0">
                <a:latin typeface="Dosis" pitchFamily="2" charset="0"/>
              </a:rPr>
              <a:t>Speak to people around town and discover that the watch has been spotted, worn by a Squid.</a:t>
            </a:r>
          </a:p>
        </p:txBody>
      </p:sp>
    </p:spTree>
    <p:extLst>
      <p:ext uri="{BB962C8B-B14F-4D97-AF65-F5344CB8AC3E}">
        <p14:creationId xmlns:p14="http://schemas.microsoft.com/office/powerpoint/2010/main" val="368859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75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7E9E20-10B6-46ED-8549-14F8DCCB1B88}"/>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7" name="Title 1">
            <a:extLst>
              <a:ext uri="{FF2B5EF4-FFF2-40B4-BE49-F238E27FC236}">
                <a16:creationId xmlns:a16="http://schemas.microsoft.com/office/drawing/2014/main" id="{CD72C3B4-8EE1-430B-9215-A9C3557697A9}"/>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Quest Loop</a:t>
            </a:r>
          </a:p>
        </p:txBody>
      </p:sp>
      <p:sp>
        <p:nvSpPr>
          <p:cNvPr id="2" name="Oval 1">
            <a:extLst>
              <a:ext uri="{FF2B5EF4-FFF2-40B4-BE49-F238E27FC236}">
                <a16:creationId xmlns:a16="http://schemas.microsoft.com/office/drawing/2014/main" id="{19778D13-E87A-4C9A-94EE-89EA0A7B975C}"/>
              </a:ext>
            </a:extLst>
          </p:cNvPr>
          <p:cNvSpPr/>
          <p:nvPr/>
        </p:nvSpPr>
        <p:spPr>
          <a:xfrm>
            <a:off x="437766"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45E04B-643B-4FE1-9351-9E250FBD8F0D}"/>
              </a:ext>
            </a:extLst>
          </p:cNvPr>
          <p:cNvSpPr/>
          <p:nvPr/>
        </p:nvSpPr>
        <p:spPr>
          <a:xfrm>
            <a:off x="3576313" y="1177488"/>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472908-78D1-406B-859C-C9D25A9562F3}"/>
              </a:ext>
            </a:extLst>
          </p:cNvPr>
          <p:cNvSpPr/>
          <p:nvPr/>
        </p:nvSpPr>
        <p:spPr>
          <a:xfrm>
            <a:off x="6046236" y="331059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2A4695-665E-4479-9E69-D59A5835BBA9}"/>
              </a:ext>
            </a:extLst>
          </p:cNvPr>
          <p:cNvSpPr/>
          <p:nvPr/>
        </p:nvSpPr>
        <p:spPr>
          <a:xfrm>
            <a:off x="9099783"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BB864E1-755B-4F61-9923-89C255A32B9E}"/>
              </a:ext>
            </a:extLst>
          </p:cNvPr>
          <p:cNvSpPr txBox="1">
            <a:spLocks/>
          </p:cNvSpPr>
          <p:nvPr/>
        </p:nvSpPr>
        <p:spPr>
          <a:xfrm>
            <a:off x="892400" y="3223425"/>
            <a:ext cx="1728897"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p:txBody>
      </p:sp>
      <p:sp>
        <p:nvSpPr>
          <p:cNvPr id="10" name="Text Placeholder 3">
            <a:extLst>
              <a:ext uri="{FF2B5EF4-FFF2-40B4-BE49-F238E27FC236}">
                <a16:creationId xmlns:a16="http://schemas.microsoft.com/office/drawing/2014/main" id="{E64C8C93-4523-4423-AFC2-0010CE32A0A1}"/>
              </a:ext>
            </a:extLst>
          </p:cNvPr>
          <p:cNvSpPr txBox="1">
            <a:spLocks/>
          </p:cNvSpPr>
          <p:nvPr/>
        </p:nvSpPr>
        <p:spPr>
          <a:xfrm>
            <a:off x="3689495" y="2170853"/>
            <a:ext cx="241180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COMPLETE RECONNAISSANCE</a:t>
            </a:r>
          </a:p>
        </p:txBody>
      </p:sp>
      <p:sp>
        <p:nvSpPr>
          <p:cNvPr id="11" name="Text Placeholder 3">
            <a:extLst>
              <a:ext uri="{FF2B5EF4-FFF2-40B4-BE49-F238E27FC236}">
                <a16:creationId xmlns:a16="http://schemas.microsoft.com/office/drawing/2014/main" id="{3ABBE5DC-27A7-46F0-8324-401E916AB631}"/>
              </a:ext>
            </a:extLst>
          </p:cNvPr>
          <p:cNvSpPr txBox="1">
            <a:spLocks/>
          </p:cNvSpPr>
          <p:nvPr/>
        </p:nvSpPr>
        <p:spPr>
          <a:xfrm>
            <a:off x="6595565" y="4376325"/>
            <a:ext cx="1543909"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EXECUTE TASK</a:t>
            </a:r>
          </a:p>
        </p:txBody>
      </p:sp>
      <p:sp>
        <p:nvSpPr>
          <p:cNvPr id="12" name="Text Placeholder 3">
            <a:extLst>
              <a:ext uri="{FF2B5EF4-FFF2-40B4-BE49-F238E27FC236}">
                <a16:creationId xmlns:a16="http://schemas.microsoft.com/office/drawing/2014/main" id="{DA963E2B-3AC1-4B59-AD7E-78BF13B6FFC6}"/>
              </a:ext>
            </a:extLst>
          </p:cNvPr>
          <p:cNvSpPr txBox="1">
            <a:spLocks/>
          </p:cNvSpPr>
          <p:nvPr/>
        </p:nvSpPr>
        <p:spPr>
          <a:xfrm>
            <a:off x="9509345" y="3176392"/>
            <a:ext cx="181904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REWARDS</a:t>
            </a:r>
          </a:p>
        </p:txBody>
      </p:sp>
      <p:pic>
        <p:nvPicPr>
          <p:cNvPr id="1026" name="Picture 2">
            <a:extLst>
              <a:ext uri="{FF2B5EF4-FFF2-40B4-BE49-F238E27FC236}">
                <a16:creationId xmlns:a16="http://schemas.microsoft.com/office/drawing/2014/main" id="{1F86B80B-763F-426D-A135-0F4D8D286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69946" y="2450234"/>
            <a:ext cx="1437645" cy="181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3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0.00052 -0.00046 L 0.03607 0.11852 C 0.04388 0.14399 0.05781 0.17477 0.07513 0.20325 C 0.09466 0.23473 0.11289 0.25533 0.12787 0.26551 L 0.19883 0.31713 " pathEditMode="relative" rAng="2520000" ptsTypes="AAAAA">
                                      <p:cBhvr>
                                        <p:cTn id="6" dur="2000" fill="hold"/>
                                        <p:tgtEl>
                                          <p:spTgt spid="1026"/>
                                        </p:tgtEl>
                                        <p:attrNameLst>
                                          <p:attrName>ppt_x</p:attrName>
                                          <p:attrName>ppt_y</p:attrName>
                                        </p:attrNameLst>
                                      </p:cBhvr>
                                      <p:rCtr x="8737" y="1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E14437-0DFF-4841-9F1C-55163F134E6C}"/>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091C7DD8-3C86-4902-AFB8-5D9BF6B5D2E5}"/>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1343F8A-FBC1-414C-967A-07558AFA99AA}"/>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Stealth</a:t>
            </a:r>
          </a:p>
        </p:txBody>
      </p:sp>
      <p:sp>
        <p:nvSpPr>
          <p:cNvPr id="8" name="Text Placeholder 3">
            <a:extLst>
              <a:ext uri="{FF2B5EF4-FFF2-40B4-BE49-F238E27FC236}">
                <a16:creationId xmlns:a16="http://schemas.microsoft.com/office/drawing/2014/main" id="{37719D9C-6378-4619-8428-D03D91BEF653}"/>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The primary focus of most quests is stealth—often to the means of stealing, but sometimes with goals like breaking into a space, rescuing somebody, or infiltrating a formal event.</a:t>
            </a:r>
          </a:p>
          <a:p>
            <a:r>
              <a:rPr lang="en-US" dirty="0">
                <a:latin typeface="Dosis" pitchFamily="2" charset="0"/>
              </a:rPr>
              <a:t>Sylvie is uniquely suited to these tasks, and has a set of unique skills at her disposal:</a:t>
            </a:r>
          </a:p>
          <a:p>
            <a:pPr marL="285750" indent="-285750">
              <a:buFont typeface="Courier New" panose="02070309020205020404" pitchFamily="49" charset="0"/>
              <a:buChar char="o"/>
            </a:pPr>
            <a:r>
              <a:rPr lang="en-US" dirty="0">
                <a:latin typeface="Dosis" pitchFamily="2" charset="0"/>
              </a:rPr>
              <a:t>Disguises learned through other quests</a:t>
            </a:r>
          </a:p>
          <a:p>
            <a:pPr marL="285750" indent="-285750">
              <a:buFont typeface="Courier New" panose="02070309020205020404" pitchFamily="49" charset="0"/>
              <a:buChar char="o"/>
            </a:pPr>
            <a:r>
              <a:rPr lang="en-US" dirty="0">
                <a:latin typeface="Dosis" pitchFamily="2" charset="0"/>
              </a:rPr>
              <a:t>Gear and equipment, bought or commissioned from the Coral Collective</a:t>
            </a:r>
          </a:p>
          <a:p>
            <a:pPr marL="285750" indent="-285750">
              <a:buFont typeface="Courier New" panose="02070309020205020404" pitchFamily="49" charset="0"/>
              <a:buChar char="o"/>
            </a:pPr>
            <a:r>
              <a:rPr lang="en-US" dirty="0">
                <a:latin typeface="Dosis" pitchFamily="2" charset="0"/>
              </a:rPr>
              <a:t>The ability to change colors to blend into the environment</a:t>
            </a:r>
          </a:p>
          <a:p>
            <a:pPr marL="285750" indent="-285750">
              <a:buFont typeface="Courier New" panose="02070309020205020404" pitchFamily="49" charset="0"/>
              <a:buChar char="o"/>
            </a:pPr>
            <a:r>
              <a:rPr lang="en-US" dirty="0">
                <a:latin typeface="Dosis" pitchFamily="2" charset="0"/>
              </a:rPr>
              <a:t>The ability to move across any surface—floors, walls, and even ceilings</a:t>
            </a:r>
          </a:p>
        </p:txBody>
      </p:sp>
      <p:sp>
        <p:nvSpPr>
          <p:cNvPr id="6" name="Title 1">
            <a:extLst>
              <a:ext uri="{FF2B5EF4-FFF2-40B4-BE49-F238E27FC236}">
                <a16:creationId xmlns:a16="http://schemas.microsoft.com/office/drawing/2014/main" id="{C0E978BF-D340-453F-9C99-EC648C7F3C03}"/>
              </a:ext>
            </a:extLst>
          </p:cNvPr>
          <p:cNvSpPr txBox="1">
            <a:spLocks/>
          </p:cNvSpPr>
          <p:nvPr/>
        </p:nvSpPr>
        <p:spPr>
          <a:xfrm>
            <a:off x="5079794"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Example Quest</a:t>
            </a:r>
          </a:p>
        </p:txBody>
      </p:sp>
      <p:pic>
        <p:nvPicPr>
          <p:cNvPr id="13" name="Picture 12">
            <a:extLst>
              <a:ext uri="{FF2B5EF4-FFF2-40B4-BE49-F238E27FC236}">
                <a16:creationId xmlns:a16="http://schemas.microsoft.com/office/drawing/2014/main" id="{D8F2C5D6-054D-41A8-9CAF-33FE3D03A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064" y="0"/>
            <a:ext cx="3858936" cy="6858000"/>
          </a:xfrm>
          <a:prstGeom prst="rect">
            <a:avLst/>
          </a:prstGeom>
        </p:spPr>
      </p:pic>
      <p:sp>
        <p:nvSpPr>
          <p:cNvPr id="18" name="Oval 17">
            <a:extLst>
              <a:ext uri="{FF2B5EF4-FFF2-40B4-BE49-F238E27FC236}">
                <a16:creationId xmlns:a16="http://schemas.microsoft.com/office/drawing/2014/main" id="{338A7D72-E7C2-4D09-B632-9FCCA2B62089}"/>
              </a:ext>
            </a:extLst>
          </p:cNvPr>
          <p:cNvSpPr/>
          <p:nvPr/>
        </p:nvSpPr>
        <p:spPr>
          <a:xfrm>
            <a:off x="5079794" y="1272746"/>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595EF06B-BC07-4D4F-B8F9-7A7D1B91BD19}"/>
              </a:ext>
            </a:extLst>
          </p:cNvPr>
          <p:cNvSpPr txBox="1">
            <a:spLocks/>
          </p:cNvSpPr>
          <p:nvPr/>
        </p:nvSpPr>
        <p:spPr>
          <a:xfrm>
            <a:off x="5192976" y="1729268"/>
            <a:ext cx="2411801" cy="1725121"/>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a:p>
            <a:pPr algn="ctr"/>
            <a:r>
              <a:rPr lang="en-US" sz="2000" dirty="0">
                <a:latin typeface="Dosis" pitchFamily="2" charset="0"/>
              </a:rPr>
              <a:t>The leader of the Clownfish, Edgar, needs help retrieving his stolen watch. </a:t>
            </a:r>
          </a:p>
        </p:txBody>
      </p:sp>
      <p:sp>
        <p:nvSpPr>
          <p:cNvPr id="20" name="Oval 19">
            <a:extLst>
              <a:ext uri="{FF2B5EF4-FFF2-40B4-BE49-F238E27FC236}">
                <a16:creationId xmlns:a16="http://schemas.microsoft.com/office/drawing/2014/main" id="{6DCE405E-3205-486A-B415-B2E970827A92}"/>
              </a:ext>
            </a:extLst>
          </p:cNvPr>
          <p:cNvSpPr/>
          <p:nvPr/>
        </p:nvSpPr>
        <p:spPr>
          <a:xfrm>
            <a:off x="8025295" y="1391299"/>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
            <a:extLst>
              <a:ext uri="{FF2B5EF4-FFF2-40B4-BE49-F238E27FC236}">
                <a16:creationId xmlns:a16="http://schemas.microsoft.com/office/drawing/2014/main" id="{8BE66615-0A5A-46DA-817E-D51BDFC52F46}"/>
              </a:ext>
            </a:extLst>
          </p:cNvPr>
          <p:cNvSpPr txBox="1">
            <a:spLocks/>
          </p:cNvSpPr>
          <p:nvPr/>
        </p:nvSpPr>
        <p:spPr>
          <a:xfrm>
            <a:off x="8138477" y="1847821"/>
            <a:ext cx="2411801" cy="2064475"/>
          </a:xfrm>
          <a:prstGeom prst="rect">
            <a:avLst/>
          </a:prstGeom>
          <a:no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RECONNAISSANCE</a:t>
            </a:r>
          </a:p>
          <a:p>
            <a:pPr algn="ctr"/>
            <a:r>
              <a:rPr lang="en-US" sz="2000" dirty="0">
                <a:latin typeface="Dosis" pitchFamily="2" charset="0"/>
              </a:rPr>
              <a:t>Speak to people around town and discover that the watch has been spotted, worn by a Squid.</a:t>
            </a:r>
          </a:p>
        </p:txBody>
      </p:sp>
      <p:sp>
        <p:nvSpPr>
          <p:cNvPr id="22" name="Oval 21">
            <a:extLst>
              <a:ext uri="{FF2B5EF4-FFF2-40B4-BE49-F238E27FC236}">
                <a16:creationId xmlns:a16="http://schemas.microsoft.com/office/drawing/2014/main" id="{3E7BE2EA-5FF1-42E6-8FCC-CBA3DF97E07A}"/>
              </a:ext>
            </a:extLst>
          </p:cNvPr>
          <p:cNvSpPr/>
          <p:nvPr/>
        </p:nvSpPr>
        <p:spPr>
          <a:xfrm>
            <a:off x="5923585" y="3910911"/>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
            <a:extLst>
              <a:ext uri="{FF2B5EF4-FFF2-40B4-BE49-F238E27FC236}">
                <a16:creationId xmlns:a16="http://schemas.microsoft.com/office/drawing/2014/main" id="{25D22435-FF68-4568-86D4-06ECB49AC35C}"/>
              </a:ext>
            </a:extLst>
          </p:cNvPr>
          <p:cNvSpPr txBox="1">
            <a:spLocks/>
          </p:cNvSpPr>
          <p:nvPr/>
        </p:nvSpPr>
        <p:spPr>
          <a:xfrm>
            <a:off x="6036767" y="4367433"/>
            <a:ext cx="2411801" cy="1914834"/>
          </a:xfrm>
          <a:prstGeom prst="rect">
            <a:avLst/>
          </a:prstGeom>
          <a:noFill/>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STEALTH</a:t>
            </a:r>
          </a:p>
          <a:p>
            <a:pPr algn="ctr"/>
            <a:r>
              <a:rPr lang="en-US" sz="2000" dirty="0">
                <a:latin typeface="Dosis" pitchFamily="2" charset="0"/>
              </a:rPr>
              <a:t>Disguising yourself as a squid, infiltrate a gathering. Sneak close enough to the head Squid to steal back the watch. </a:t>
            </a:r>
          </a:p>
        </p:txBody>
      </p:sp>
    </p:spTree>
    <p:extLst>
      <p:ext uri="{BB962C8B-B14F-4D97-AF65-F5344CB8AC3E}">
        <p14:creationId xmlns:p14="http://schemas.microsoft.com/office/powerpoint/2010/main" val="321616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75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750"/>
                                        <p:tgtEl>
                                          <p:spTgt spid="2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75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7E9E20-10B6-46ED-8549-14F8DCCB1B88}"/>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7" name="Title 1">
            <a:extLst>
              <a:ext uri="{FF2B5EF4-FFF2-40B4-BE49-F238E27FC236}">
                <a16:creationId xmlns:a16="http://schemas.microsoft.com/office/drawing/2014/main" id="{CD72C3B4-8EE1-430B-9215-A9C3557697A9}"/>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Quest Loop</a:t>
            </a:r>
          </a:p>
        </p:txBody>
      </p:sp>
      <p:sp>
        <p:nvSpPr>
          <p:cNvPr id="2" name="Oval 1">
            <a:extLst>
              <a:ext uri="{FF2B5EF4-FFF2-40B4-BE49-F238E27FC236}">
                <a16:creationId xmlns:a16="http://schemas.microsoft.com/office/drawing/2014/main" id="{19778D13-E87A-4C9A-94EE-89EA0A7B975C}"/>
              </a:ext>
            </a:extLst>
          </p:cNvPr>
          <p:cNvSpPr/>
          <p:nvPr/>
        </p:nvSpPr>
        <p:spPr>
          <a:xfrm>
            <a:off x="437766"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45E04B-643B-4FE1-9351-9E250FBD8F0D}"/>
              </a:ext>
            </a:extLst>
          </p:cNvPr>
          <p:cNvSpPr/>
          <p:nvPr/>
        </p:nvSpPr>
        <p:spPr>
          <a:xfrm>
            <a:off x="3576313" y="1177488"/>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472908-78D1-406B-859C-C9D25A9562F3}"/>
              </a:ext>
            </a:extLst>
          </p:cNvPr>
          <p:cNvSpPr/>
          <p:nvPr/>
        </p:nvSpPr>
        <p:spPr>
          <a:xfrm>
            <a:off x="6046236" y="331059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2A4695-665E-4479-9E69-D59A5835BBA9}"/>
              </a:ext>
            </a:extLst>
          </p:cNvPr>
          <p:cNvSpPr/>
          <p:nvPr/>
        </p:nvSpPr>
        <p:spPr>
          <a:xfrm>
            <a:off x="9099783"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BB864E1-755B-4F61-9923-89C255A32B9E}"/>
              </a:ext>
            </a:extLst>
          </p:cNvPr>
          <p:cNvSpPr txBox="1">
            <a:spLocks/>
          </p:cNvSpPr>
          <p:nvPr/>
        </p:nvSpPr>
        <p:spPr>
          <a:xfrm>
            <a:off x="892400" y="3223425"/>
            <a:ext cx="1728897"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p:txBody>
      </p:sp>
      <p:sp>
        <p:nvSpPr>
          <p:cNvPr id="10" name="Text Placeholder 3">
            <a:extLst>
              <a:ext uri="{FF2B5EF4-FFF2-40B4-BE49-F238E27FC236}">
                <a16:creationId xmlns:a16="http://schemas.microsoft.com/office/drawing/2014/main" id="{E64C8C93-4523-4423-AFC2-0010CE32A0A1}"/>
              </a:ext>
            </a:extLst>
          </p:cNvPr>
          <p:cNvSpPr txBox="1">
            <a:spLocks/>
          </p:cNvSpPr>
          <p:nvPr/>
        </p:nvSpPr>
        <p:spPr>
          <a:xfrm>
            <a:off x="3689495" y="2170853"/>
            <a:ext cx="241180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COMPLETE RECONNAISSANCE</a:t>
            </a:r>
          </a:p>
        </p:txBody>
      </p:sp>
      <p:sp>
        <p:nvSpPr>
          <p:cNvPr id="11" name="Text Placeholder 3">
            <a:extLst>
              <a:ext uri="{FF2B5EF4-FFF2-40B4-BE49-F238E27FC236}">
                <a16:creationId xmlns:a16="http://schemas.microsoft.com/office/drawing/2014/main" id="{3ABBE5DC-27A7-46F0-8324-401E916AB631}"/>
              </a:ext>
            </a:extLst>
          </p:cNvPr>
          <p:cNvSpPr txBox="1">
            <a:spLocks/>
          </p:cNvSpPr>
          <p:nvPr/>
        </p:nvSpPr>
        <p:spPr>
          <a:xfrm>
            <a:off x="6595565" y="4376325"/>
            <a:ext cx="1543909"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EXECUTE TASK</a:t>
            </a:r>
          </a:p>
        </p:txBody>
      </p:sp>
      <p:sp>
        <p:nvSpPr>
          <p:cNvPr id="12" name="Text Placeholder 3">
            <a:extLst>
              <a:ext uri="{FF2B5EF4-FFF2-40B4-BE49-F238E27FC236}">
                <a16:creationId xmlns:a16="http://schemas.microsoft.com/office/drawing/2014/main" id="{DA963E2B-3AC1-4B59-AD7E-78BF13B6FFC6}"/>
              </a:ext>
            </a:extLst>
          </p:cNvPr>
          <p:cNvSpPr txBox="1">
            <a:spLocks/>
          </p:cNvSpPr>
          <p:nvPr/>
        </p:nvSpPr>
        <p:spPr>
          <a:xfrm>
            <a:off x="9509345" y="3176392"/>
            <a:ext cx="181904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REWARDS</a:t>
            </a:r>
          </a:p>
        </p:txBody>
      </p:sp>
      <p:pic>
        <p:nvPicPr>
          <p:cNvPr id="1026" name="Picture 2">
            <a:extLst>
              <a:ext uri="{FF2B5EF4-FFF2-40B4-BE49-F238E27FC236}">
                <a16:creationId xmlns:a16="http://schemas.microsoft.com/office/drawing/2014/main" id="{1F86B80B-763F-426D-A135-0F4D8D286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595565" y="4618012"/>
            <a:ext cx="1437645" cy="181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8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2.08333E-7 0.00069 L 0.07487 -0.0081 C 0.09036 -0.00949 0.11224 -0.01875 0.13437 -0.03287 C 0.15964 -0.04931 0.17891 -0.06667 0.19141 -0.08333 L 0.25208 -0.16181 " pathEditMode="relative" rAng="20400000" ptsTypes="AAAAA">
                                      <p:cBhvr>
                                        <p:cTn id="6" dur="2000" fill="hold"/>
                                        <p:tgtEl>
                                          <p:spTgt spid="1026"/>
                                        </p:tgtEl>
                                        <p:attrNameLst>
                                          <p:attrName>ppt_x</p:attrName>
                                          <p:attrName>ppt_y</p:attrName>
                                        </p:attrNameLst>
                                      </p:cBhvr>
                                      <p:rCtr x="13073" y="-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E14437-0DFF-4841-9F1C-55163F134E6C}"/>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091C7DD8-3C86-4902-AFB8-5D9BF6B5D2E5}"/>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1343F8A-FBC1-414C-967A-07558AFA99AA}"/>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Rewards</a:t>
            </a:r>
          </a:p>
        </p:txBody>
      </p:sp>
      <p:sp>
        <p:nvSpPr>
          <p:cNvPr id="8" name="Text Placeholder 3">
            <a:extLst>
              <a:ext uri="{FF2B5EF4-FFF2-40B4-BE49-F238E27FC236}">
                <a16:creationId xmlns:a16="http://schemas.microsoft.com/office/drawing/2014/main" id="{37719D9C-6378-4619-8428-D03D91BEF653}"/>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Completing a quest within the main storyline can unlock access to new sections of the tide pools, upgraded gear, and additional quests.</a:t>
            </a:r>
          </a:p>
          <a:p>
            <a:r>
              <a:rPr lang="en-US" dirty="0">
                <a:latin typeface="Dosis" pitchFamily="2" charset="0"/>
              </a:rPr>
              <a:t>Side quests provide money and gear.</a:t>
            </a:r>
          </a:p>
          <a:p>
            <a:r>
              <a:rPr lang="en-US" dirty="0">
                <a:latin typeface="Dosis" pitchFamily="2" charset="0"/>
              </a:rPr>
              <a:t>Notoriety/popularity with the tide pools’ factions are both updated at the end of each quest; as a result, new disguises can also be unlocked at the end of a quest.</a:t>
            </a:r>
          </a:p>
        </p:txBody>
      </p:sp>
      <p:sp>
        <p:nvSpPr>
          <p:cNvPr id="6" name="Title 1">
            <a:extLst>
              <a:ext uri="{FF2B5EF4-FFF2-40B4-BE49-F238E27FC236}">
                <a16:creationId xmlns:a16="http://schemas.microsoft.com/office/drawing/2014/main" id="{C03DD69C-39F7-4E65-B938-228E796E5353}"/>
              </a:ext>
            </a:extLst>
          </p:cNvPr>
          <p:cNvSpPr txBox="1">
            <a:spLocks/>
          </p:cNvSpPr>
          <p:nvPr/>
        </p:nvSpPr>
        <p:spPr>
          <a:xfrm>
            <a:off x="5079794"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Example Quest</a:t>
            </a:r>
          </a:p>
        </p:txBody>
      </p:sp>
      <p:sp>
        <p:nvSpPr>
          <p:cNvPr id="10" name="Oval 9">
            <a:extLst>
              <a:ext uri="{FF2B5EF4-FFF2-40B4-BE49-F238E27FC236}">
                <a16:creationId xmlns:a16="http://schemas.microsoft.com/office/drawing/2014/main" id="{03A2515D-B14D-41A1-B794-7E24FEE0D3A0}"/>
              </a:ext>
            </a:extLst>
          </p:cNvPr>
          <p:cNvSpPr/>
          <p:nvPr/>
        </p:nvSpPr>
        <p:spPr>
          <a:xfrm>
            <a:off x="5079794" y="1272746"/>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D7782A7B-2987-455C-97A2-E24F15C1D14E}"/>
              </a:ext>
            </a:extLst>
          </p:cNvPr>
          <p:cNvSpPr txBox="1">
            <a:spLocks/>
          </p:cNvSpPr>
          <p:nvPr/>
        </p:nvSpPr>
        <p:spPr>
          <a:xfrm>
            <a:off x="5192976" y="1729268"/>
            <a:ext cx="2411801" cy="1725121"/>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a:p>
            <a:pPr algn="ctr"/>
            <a:r>
              <a:rPr lang="en-US" sz="2000" dirty="0">
                <a:latin typeface="Dosis" pitchFamily="2" charset="0"/>
              </a:rPr>
              <a:t>The leader of the Clownfish, Edgar, needs help retrieving his stolen watch. </a:t>
            </a:r>
          </a:p>
        </p:txBody>
      </p:sp>
      <p:pic>
        <p:nvPicPr>
          <p:cNvPr id="13" name="Picture 12">
            <a:extLst>
              <a:ext uri="{FF2B5EF4-FFF2-40B4-BE49-F238E27FC236}">
                <a16:creationId xmlns:a16="http://schemas.microsoft.com/office/drawing/2014/main" id="{0AB76331-F958-408D-8E55-037778767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064" y="0"/>
            <a:ext cx="3858936" cy="6858000"/>
          </a:xfrm>
          <a:prstGeom prst="rect">
            <a:avLst/>
          </a:prstGeom>
        </p:spPr>
      </p:pic>
      <p:sp>
        <p:nvSpPr>
          <p:cNvPr id="14" name="Oval 13">
            <a:extLst>
              <a:ext uri="{FF2B5EF4-FFF2-40B4-BE49-F238E27FC236}">
                <a16:creationId xmlns:a16="http://schemas.microsoft.com/office/drawing/2014/main" id="{075FAA8A-922B-4839-819B-C41D92726302}"/>
              </a:ext>
            </a:extLst>
          </p:cNvPr>
          <p:cNvSpPr/>
          <p:nvPr/>
        </p:nvSpPr>
        <p:spPr>
          <a:xfrm>
            <a:off x="8025295" y="1391299"/>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4C5FD65A-17A0-4B3C-BE01-77AC555D83E5}"/>
              </a:ext>
            </a:extLst>
          </p:cNvPr>
          <p:cNvSpPr txBox="1">
            <a:spLocks/>
          </p:cNvSpPr>
          <p:nvPr/>
        </p:nvSpPr>
        <p:spPr>
          <a:xfrm>
            <a:off x="8138477" y="1847821"/>
            <a:ext cx="2411801" cy="2064475"/>
          </a:xfrm>
          <a:prstGeom prst="rect">
            <a:avLst/>
          </a:prstGeom>
          <a:no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RECONNAISSANCE</a:t>
            </a:r>
          </a:p>
          <a:p>
            <a:pPr algn="ctr"/>
            <a:r>
              <a:rPr lang="en-US" sz="2000" dirty="0">
                <a:latin typeface="Dosis" pitchFamily="2" charset="0"/>
              </a:rPr>
              <a:t>Speak to people around town and discover that the watch has been spotted, worn by a Squid.</a:t>
            </a:r>
          </a:p>
        </p:txBody>
      </p:sp>
      <p:sp>
        <p:nvSpPr>
          <p:cNvPr id="16" name="Oval 15">
            <a:extLst>
              <a:ext uri="{FF2B5EF4-FFF2-40B4-BE49-F238E27FC236}">
                <a16:creationId xmlns:a16="http://schemas.microsoft.com/office/drawing/2014/main" id="{8CEBBA83-D13F-4304-A7AB-5C381D9B11A6}"/>
              </a:ext>
            </a:extLst>
          </p:cNvPr>
          <p:cNvSpPr/>
          <p:nvPr/>
        </p:nvSpPr>
        <p:spPr>
          <a:xfrm>
            <a:off x="5923585" y="3910911"/>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E59A5781-2E11-4F74-8235-28366D61D4F3}"/>
              </a:ext>
            </a:extLst>
          </p:cNvPr>
          <p:cNvSpPr txBox="1">
            <a:spLocks/>
          </p:cNvSpPr>
          <p:nvPr/>
        </p:nvSpPr>
        <p:spPr>
          <a:xfrm>
            <a:off x="6036767" y="4367433"/>
            <a:ext cx="2411801" cy="1914834"/>
          </a:xfrm>
          <a:prstGeom prst="rect">
            <a:avLst/>
          </a:prstGeom>
          <a:noFill/>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STEALTH</a:t>
            </a:r>
          </a:p>
          <a:p>
            <a:pPr algn="ctr"/>
            <a:r>
              <a:rPr lang="en-US" sz="2000" dirty="0">
                <a:latin typeface="Dosis" pitchFamily="2" charset="0"/>
              </a:rPr>
              <a:t>Disguising yourself as a squid, infiltrate a gathering. Sneak close enough to the head Squid to steal back the watch. </a:t>
            </a:r>
          </a:p>
        </p:txBody>
      </p:sp>
      <p:sp>
        <p:nvSpPr>
          <p:cNvPr id="18" name="Oval 17">
            <a:extLst>
              <a:ext uri="{FF2B5EF4-FFF2-40B4-BE49-F238E27FC236}">
                <a16:creationId xmlns:a16="http://schemas.microsoft.com/office/drawing/2014/main" id="{063CEDDC-4954-42EC-92B6-4EB1E233C9FB}"/>
              </a:ext>
            </a:extLst>
          </p:cNvPr>
          <p:cNvSpPr/>
          <p:nvPr/>
        </p:nvSpPr>
        <p:spPr>
          <a:xfrm>
            <a:off x="9190149" y="3977299"/>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B0B2BCF7-B99A-4AFD-80D1-A7E8C7250057}"/>
              </a:ext>
            </a:extLst>
          </p:cNvPr>
          <p:cNvSpPr txBox="1">
            <a:spLocks/>
          </p:cNvSpPr>
          <p:nvPr/>
        </p:nvSpPr>
        <p:spPr>
          <a:xfrm>
            <a:off x="9303331" y="4433821"/>
            <a:ext cx="2411801" cy="1914834"/>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REWARD</a:t>
            </a:r>
          </a:p>
          <a:p>
            <a:pPr algn="ctr"/>
            <a:r>
              <a:rPr lang="en-US" sz="2000" dirty="0">
                <a:latin typeface="Dosis" pitchFamily="2" charset="0"/>
              </a:rPr>
              <a:t>As thanks for returning the watch, Edgar offers you 20 gold. Your popularity improves. </a:t>
            </a:r>
          </a:p>
        </p:txBody>
      </p:sp>
    </p:spTree>
    <p:extLst>
      <p:ext uri="{BB962C8B-B14F-4D97-AF65-F5344CB8AC3E}">
        <p14:creationId xmlns:p14="http://schemas.microsoft.com/office/powerpoint/2010/main" val="282894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7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750"/>
                                        <p:tgtEl>
                                          <p:spTgt spid="16"/>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75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P spid="15" grpId="0"/>
      <p:bldP spid="16" grpId="0" animBg="1"/>
      <p:bldP spid="17" grpId="0"/>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9E14437-0DFF-4841-9F1C-55163F134E6C}"/>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pic>
        <p:nvPicPr>
          <p:cNvPr id="23" name="Picture 2">
            <a:extLst>
              <a:ext uri="{FF2B5EF4-FFF2-40B4-BE49-F238E27FC236}">
                <a16:creationId xmlns:a16="http://schemas.microsoft.com/office/drawing/2014/main" id="{12BF86A8-EE1C-4380-8750-5260D30FC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771387" y="326948"/>
            <a:ext cx="4649226" cy="58826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91C7DD8-3C86-4902-AFB8-5D9BF6B5D2E5}"/>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1343F8A-FBC1-414C-967A-07558AFA99AA}"/>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Audience</a:t>
            </a:r>
          </a:p>
        </p:txBody>
      </p:sp>
      <p:sp>
        <p:nvSpPr>
          <p:cNvPr id="8" name="Text Placeholder 3">
            <a:extLst>
              <a:ext uri="{FF2B5EF4-FFF2-40B4-BE49-F238E27FC236}">
                <a16:creationId xmlns:a16="http://schemas.microsoft.com/office/drawing/2014/main" id="{37719D9C-6378-4619-8428-D03D91BEF653}"/>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Courier New" panose="02070309020205020404" pitchFamily="49" charset="0"/>
              <a:buChar char="o"/>
            </a:pPr>
            <a:r>
              <a:rPr lang="en-US" dirty="0">
                <a:latin typeface="Dosis" pitchFamily="2" charset="0"/>
              </a:rPr>
              <a:t>likes action</a:t>
            </a:r>
          </a:p>
          <a:p>
            <a:pPr marL="285750" indent="-285750">
              <a:buFont typeface="Courier New" panose="02070309020205020404" pitchFamily="49" charset="0"/>
              <a:buChar char="o"/>
            </a:pPr>
            <a:r>
              <a:rPr lang="en-US" dirty="0">
                <a:latin typeface="Dosis" pitchFamily="2" charset="0"/>
              </a:rPr>
              <a:t>prefers slower-paced strategy over fast-paced, high-octane combat</a:t>
            </a:r>
          </a:p>
          <a:p>
            <a:pPr marL="285750" indent="-285750">
              <a:buFont typeface="Courier New" panose="02070309020205020404" pitchFamily="49" charset="0"/>
              <a:buChar char="o"/>
            </a:pPr>
            <a:r>
              <a:rPr lang="en-US" dirty="0">
                <a:latin typeface="Dosis" pitchFamily="2" charset="0"/>
              </a:rPr>
              <a:t>not necessarily out for blood but appreciates a good revenge arc</a:t>
            </a:r>
          </a:p>
          <a:p>
            <a:pPr marL="285750" indent="-285750">
              <a:buFont typeface="Courier New" panose="02070309020205020404" pitchFamily="49" charset="0"/>
              <a:buChar char="o"/>
            </a:pPr>
            <a:r>
              <a:rPr lang="en-US" dirty="0">
                <a:latin typeface="Dosis" pitchFamily="2" charset="0"/>
              </a:rPr>
              <a:t>thinks before they act, sometimes to the point of overthinking</a:t>
            </a:r>
          </a:p>
          <a:p>
            <a:pPr marL="285750" indent="-285750">
              <a:buFont typeface="Courier New" panose="02070309020205020404" pitchFamily="49" charset="0"/>
              <a:buChar char="o"/>
            </a:pPr>
            <a:r>
              <a:rPr lang="en-US" dirty="0">
                <a:latin typeface="Dosis" pitchFamily="2" charset="0"/>
              </a:rPr>
              <a:t>appreciates aesthetics and more conceptual ideas</a:t>
            </a:r>
          </a:p>
          <a:p>
            <a:pPr marL="285750" indent="-285750">
              <a:buFont typeface="Courier New" panose="02070309020205020404" pitchFamily="49" charset="0"/>
              <a:buChar char="o"/>
            </a:pPr>
            <a:r>
              <a:rPr lang="en-US" dirty="0">
                <a:latin typeface="Dosis" pitchFamily="2" charset="0"/>
              </a:rPr>
              <a:t>analytical; notices and assigns meaning to even meaningless details</a:t>
            </a:r>
          </a:p>
          <a:p>
            <a:pPr marL="285750" indent="-285750">
              <a:buFont typeface="Courier New" panose="02070309020205020404" pitchFamily="49" charset="0"/>
              <a:buChar char="o"/>
            </a:pPr>
            <a:endParaRPr lang="en-US" dirty="0">
              <a:latin typeface="Dosis" pitchFamily="2" charset="0"/>
            </a:endParaRPr>
          </a:p>
          <a:p>
            <a:endParaRPr lang="en-US" dirty="0">
              <a:latin typeface="Dosis" pitchFamily="2" charset="0"/>
            </a:endParaRPr>
          </a:p>
        </p:txBody>
      </p:sp>
      <p:pic>
        <p:nvPicPr>
          <p:cNvPr id="13" name="Picture 12">
            <a:extLst>
              <a:ext uri="{FF2B5EF4-FFF2-40B4-BE49-F238E27FC236}">
                <a16:creationId xmlns:a16="http://schemas.microsoft.com/office/drawing/2014/main" id="{0AB76331-F958-408D-8E55-037778767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064" y="0"/>
            <a:ext cx="3858936" cy="6858000"/>
          </a:xfrm>
          <a:prstGeom prst="rect">
            <a:avLst/>
          </a:prstGeom>
        </p:spPr>
      </p:pic>
      <p:sp>
        <p:nvSpPr>
          <p:cNvPr id="20" name="Rectangle: Rounded Corners 19">
            <a:extLst>
              <a:ext uri="{FF2B5EF4-FFF2-40B4-BE49-F238E27FC236}">
                <a16:creationId xmlns:a16="http://schemas.microsoft.com/office/drawing/2014/main" id="{74B4E427-F9FE-4232-9066-08AE4D22D64F}"/>
              </a:ext>
            </a:extLst>
          </p:cNvPr>
          <p:cNvSpPr/>
          <p:nvPr/>
        </p:nvSpPr>
        <p:spPr>
          <a:xfrm>
            <a:off x="7289324"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5CDE1958-03F0-42D7-9A8A-7A52A111C8E1}"/>
              </a:ext>
            </a:extLst>
          </p:cNvPr>
          <p:cNvSpPr txBox="1">
            <a:spLocks/>
          </p:cNvSpPr>
          <p:nvPr/>
        </p:nvSpPr>
        <p:spPr>
          <a:xfrm>
            <a:off x="7465546"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Psychographic</a:t>
            </a:r>
          </a:p>
        </p:txBody>
      </p:sp>
      <p:sp>
        <p:nvSpPr>
          <p:cNvPr id="22" name="Text Placeholder 3">
            <a:extLst>
              <a:ext uri="{FF2B5EF4-FFF2-40B4-BE49-F238E27FC236}">
                <a16:creationId xmlns:a16="http://schemas.microsoft.com/office/drawing/2014/main" id="{6015F37F-6B7F-4B65-AA1C-B75794DA97BC}"/>
              </a:ext>
            </a:extLst>
          </p:cNvPr>
          <p:cNvSpPr txBox="1">
            <a:spLocks/>
          </p:cNvSpPr>
          <p:nvPr/>
        </p:nvSpPr>
        <p:spPr>
          <a:xfrm>
            <a:off x="7465546"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After being laid off from his cushy IT job, Jim has been floating between careers for a few months. He was known around his last workplace for having somewhat of a prickly personality; despite his otherwise very successful time on the job, he had difficulty connecting with his coworkers and ended up being one of the first to go when the company began to lose money. Despite this, he has a very tight-knit group of like-minded friends outside of work, most of whom he’s known for many years. Jim has a strong set of beliefs, but if somebody presents a rational enough argument, he’s willing to challenge those beliefs. Outside of work, he spends much of his time and money on constructing intricate, miniature replicas of famous buildings.</a:t>
            </a:r>
          </a:p>
        </p:txBody>
      </p:sp>
    </p:spTree>
    <p:extLst>
      <p:ext uri="{BB962C8B-B14F-4D97-AF65-F5344CB8AC3E}">
        <p14:creationId xmlns:p14="http://schemas.microsoft.com/office/powerpoint/2010/main" val="155115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309B64-69C6-4A19-BFD3-4CEE42E3A1DA}"/>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DED90A7D-4C40-47CF-BD77-208FE8AEED58}"/>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B18D24E-8370-4E40-90FB-473A93CEC304}"/>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Introduction</a:t>
            </a:r>
          </a:p>
        </p:txBody>
      </p:sp>
      <p:sp>
        <p:nvSpPr>
          <p:cNvPr id="8" name="Text Placeholder 3">
            <a:extLst>
              <a:ext uri="{FF2B5EF4-FFF2-40B4-BE49-F238E27FC236}">
                <a16:creationId xmlns:a16="http://schemas.microsoft.com/office/drawing/2014/main" id="{1F69B1CD-699B-47DD-9FE5-966C70BC84FC}"/>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i="1" dirty="0" err="1">
                <a:latin typeface="Dosis" pitchFamily="2" charset="0"/>
              </a:rPr>
              <a:t>Octopean</a:t>
            </a:r>
            <a:r>
              <a:rPr lang="en-US" dirty="0">
                <a:latin typeface="Dosis" pitchFamily="2" charset="0"/>
              </a:rPr>
              <a:t> is a single-player </a:t>
            </a:r>
            <a:r>
              <a:rPr lang="en-US" b="1" dirty="0">
                <a:latin typeface="Dosis" pitchFamily="2" charset="0"/>
              </a:rPr>
              <a:t>strategy stealth </a:t>
            </a:r>
            <a:r>
              <a:rPr lang="en-US" dirty="0">
                <a:latin typeface="Dosis" pitchFamily="2" charset="0"/>
              </a:rPr>
              <a:t>game. Playing as Sylvie, inhabitant of Tide City and member of the infamous </a:t>
            </a:r>
            <a:r>
              <a:rPr lang="en-US" dirty="0" err="1">
                <a:latin typeface="Dosis" pitchFamily="2" charset="0"/>
              </a:rPr>
              <a:t>Octopean</a:t>
            </a:r>
            <a:r>
              <a:rPr lang="en-US" dirty="0">
                <a:latin typeface="Dosis" pitchFamily="2" charset="0"/>
              </a:rPr>
              <a:t> crime syndicate, your goal is to </a:t>
            </a:r>
            <a:r>
              <a:rPr lang="en-US" b="1" dirty="0">
                <a:latin typeface="Dosis" pitchFamily="2" charset="0"/>
              </a:rPr>
              <a:t>infiltrate your rival organization</a:t>
            </a:r>
            <a:r>
              <a:rPr lang="en-US" dirty="0">
                <a:latin typeface="Dosis" pitchFamily="2" charset="0"/>
              </a:rPr>
              <a:t>, the Squids, and </a:t>
            </a:r>
            <a:r>
              <a:rPr lang="en-US" b="1" dirty="0">
                <a:latin typeface="Dosis" pitchFamily="2" charset="0"/>
              </a:rPr>
              <a:t>steal their most prized possession</a:t>
            </a:r>
            <a:r>
              <a:rPr lang="en-US" dirty="0">
                <a:latin typeface="Dosis" pitchFamily="2" charset="0"/>
              </a:rPr>
              <a:t>: a powerful weapon known only as the Key.</a:t>
            </a:r>
          </a:p>
          <a:p>
            <a:r>
              <a:rPr lang="en-US" dirty="0">
                <a:latin typeface="Dosis" pitchFamily="2" charset="0"/>
              </a:rPr>
              <a:t>Your goal will be accomplished in two key ways: through reconnaissance and stealth missions. Both will be aided primarily by your abilities to disguise yourself and to walk on walls and ceilings.</a:t>
            </a:r>
          </a:p>
          <a:p>
            <a:endParaRPr lang="en-US" dirty="0">
              <a:latin typeface="Dosis" pitchFamily="2" charset="0"/>
            </a:endParaRPr>
          </a:p>
          <a:p>
            <a:r>
              <a:rPr lang="en-US" b="1" dirty="0">
                <a:latin typeface="Dosis" pitchFamily="2" charset="0"/>
              </a:rPr>
              <a:t>Tone: </a:t>
            </a:r>
            <a:r>
              <a:rPr lang="en-US" dirty="0">
                <a:latin typeface="Dosis" pitchFamily="2" charset="0"/>
              </a:rPr>
              <a:t>Tense, mysterious</a:t>
            </a:r>
            <a:endParaRPr lang="en-US" b="1" dirty="0">
              <a:latin typeface="Dosis" pitchFamily="2" charset="0"/>
            </a:endParaRPr>
          </a:p>
          <a:p>
            <a:r>
              <a:rPr lang="en-US" b="1" dirty="0">
                <a:latin typeface="Dosis" pitchFamily="2" charset="0"/>
              </a:rPr>
              <a:t>Theme: </a:t>
            </a:r>
            <a:r>
              <a:rPr lang="en-US" dirty="0">
                <a:latin typeface="Dosis" pitchFamily="2" charset="0"/>
              </a:rPr>
              <a:t>The best approach isn’t always the most obvious one</a:t>
            </a:r>
            <a:endParaRPr lang="en-US" b="1" dirty="0">
              <a:latin typeface="Dosis" pitchFamily="2" charset="0"/>
            </a:endParaRPr>
          </a:p>
        </p:txBody>
      </p:sp>
      <p:pic>
        <p:nvPicPr>
          <p:cNvPr id="3" name="Picture 2">
            <a:extLst>
              <a:ext uri="{FF2B5EF4-FFF2-40B4-BE49-F238E27FC236}">
                <a16:creationId xmlns:a16="http://schemas.microsoft.com/office/drawing/2014/main" id="{A77670B4-132F-46F6-91B5-10E7F0855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696" y="792360"/>
            <a:ext cx="7906561" cy="7906561"/>
          </a:xfrm>
          <a:prstGeom prst="rect">
            <a:avLst/>
          </a:prstGeom>
        </p:spPr>
      </p:pic>
    </p:spTree>
    <p:extLst>
      <p:ext uri="{BB962C8B-B14F-4D97-AF65-F5344CB8AC3E}">
        <p14:creationId xmlns:p14="http://schemas.microsoft.com/office/powerpoint/2010/main" val="3635401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0.00023 L 0.07019 -0.1 " pathEditMode="relative" rAng="0" ptsTypes="AA">
                                      <p:cBhvr>
                                        <p:cTn id="6" dur="2000" fill="hold"/>
                                        <p:tgtEl>
                                          <p:spTgt spid="3"/>
                                        </p:tgtEl>
                                        <p:attrNameLst>
                                          <p:attrName>ppt_x</p:attrName>
                                          <p:attrName>ppt_y</p:attrName>
                                        </p:attrNameLst>
                                      </p:cBhvr>
                                      <p:rCtr x="3503" y="-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309B64-69C6-4A19-BFD3-4CEE42E3A1DA}"/>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DED90A7D-4C40-47CF-BD77-208FE8AEED58}"/>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B18D24E-8370-4E40-90FB-473A93CEC304}"/>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Tide City</a:t>
            </a:r>
          </a:p>
        </p:txBody>
      </p:sp>
      <p:sp>
        <p:nvSpPr>
          <p:cNvPr id="8" name="Text Placeholder 3">
            <a:extLst>
              <a:ext uri="{FF2B5EF4-FFF2-40B4-BE49-F238E27FC236}">
                <a16:creationId xmlns:a16="http://schemas.microsoft.com/office/drawing/2014/main" id="{1F69B1CD-699B-47DD-9FE5-966C70BC84FC}"/>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Tide City is a strange and dangerous place, harboring all manner of unusual characters and their secrets. </a:t>
            </a:r>
          </a:p>
          <a:p>
            <a:r>
              <a:rPr lang="en-US" dirty="0">
                <a:latin typeface="Dosis" pitchFamily="2" charset="0"/>
              </a:rPr>
              <a:t>Most inhabitants have allied themselves, for any number of reasons, with one of </a:t>
            </a:r>
            <a:r>
              <a:rPr lang="en-US" b="1" dirty="0">
                <a:latin typeface="Dosis" pitchFamily="2" charset="0"/>
              </a:rPr>
              <a:t>Tide City’s factions</a:t>
            </a:r>
            <a:r>
              <a:rPr lang="en-US" dirty="0">
                <a:latin typeface="Dosis" pitchFamily="2" charset="0"/>
              </a:rPr>
              <a:t>—the most powerful of which are the </a:t>
            </a:r>
            <a:r>
              <a:rPr lang="en-US" dirty="0" err="1">
                <a:latin typeface="Dosis" pitchFamily="2" charset="0"/>
              </a:rPr>
              <a:t>Octopeans</a:t>
            </a:r>
            <a:r>
              <a:rPr lang="en-US" dirty="0">
                <a:latin typeface="Dosis" pitchFamily="2" charset="0"/>
              </a:rPr>
              <a:t>, the Squids, and the city guards, all of whom are mutual rivals. </a:t>
            </a:r>
          </a:p>
          <a:p>
            <a:r>
              <a:rPr lang="en-US" dirty="0">
                <a:latin typeface="Dosis" pitchFamily="2" charset="0"/>
              </a:rPr>
              <a:t>After recently rising in the </a:t>
            </a:r>
            <a:r>
              <a:rPr lang="en-US" dirty="0" err="1">
                <a:latin typeface="Dosis" pitchFamily="2" charset="0"/>
              </a:rPr>
              <a:t>Octopeans</a:t>
            </a:r>
            <a:r>
              <a:rPr lang="en-US" dirty="0">
                <a:latin typeface="Dosis" pitchFamily="2" charset="0"/>
              </a:rPr>
              <a:t>’ ranks, Sylvie has been assigned her most dangerous task yet: track down and steal the Squids’ Key, before it can be used to destroy the </a:t>
            </a:r>
            <a:r>
              <a:rPr lang="en-US" dirty="0" err="1">
                <a:latin typeface="Dosis" pitchFamily="2" charset="0"/>
              </a:rPr>
              <a:t>Octopeans</a:t>
            </a:r>
            <a:r>
              <a:rPr lang="en-US" dirty="0">
                <a:latin typeface="Dosis" pitchFamily="2" charset="0"/>
              </a:rPr>
              <a:t> or even Tide City itself.</a:t>
            </a:r>
          </a:p>
        </p:txBody>
      </p:sp>
      <p:pic>
        <p:nvPicPr>
          <p:cNvPr id="10" name="Picture 9">
            <a:extLst>
              <a:ext uri="{FF2B5EF4-FFF2-40B4-BE49-F238E27FC236}">
                <a16:creationId xmlns:a16="http://schemas.microsoft.com/office/drawing/2014/main" id="{E288C578-6059-4A0D-887B-C95B5D555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298" y="-9770486"/>
            <a:ext cx="9356702" cy="16628486"/>
          </a:xfrm>
          <a:prstGeom prst="rect">
            <a:avLst/>
          </a:prstGeom>
        </p:spPr>
      </p:pic>
    </p:spTree>
    <p:extLst>
      <p:ext uri="{BB962C8B-B14F-4D97-AF65-F5344CB8AC3E}">
        <p14:creationId xmlns:p14="http://schemas.microsoft.com/office/powerpoint/2010/main" val="3622719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95833E-6 -1.48148E-6 L 0.00156 1.08426 " pathEditMode="relative" rAng="0" ptsTypes="AA">
                                      <p:cBhvr>
                                        <p:cTn id="6" dur="4000" fill="hold"/>
                                        <p:tgtEl>
                                          <p:spTgt spid="10"/>
                                        </p:tgtEl>
                                        <p:attrNameLst>
                                          <p:attrName>ppt_x</p:attrName>
                                          <p:attrName>ppt_y</p:attrName>
                                        </p:attrNameLst>
                                      </p:cBhvr>
                                      <p:rCtr x="78" y="5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0A3E5E-63EC-4436-8AAD-CD53AA0DD39A}"/>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4DDB35E-516B-4D15-9EAC-E1456B069D96}"/>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6661FD0-C79D-43E9-A46E-52F919591C5D}"/>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Faction Relations</a:t>
            </a:r>
          </a:p>
        </p:txBody>
      </p:sp>
      <p:sp>
        <p:nvSpPr>
          <p:cNvPr id="8" name="Text Placeholder 3">
            <a:extLst>
              <a:ext uri="{FF2B5EF4-FFF2-40B4-BE49-F238E27FC236}">
                <a16:creationId xmlns:a16="http://schemas.microsoft.com/office/drawing/2014/main" id="{CD0964F6-8863-4668-936D-17A21DC9898B}"/>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The more time Sylvie spends in Tide City, the more familiar she’ll get with its inhabitants—for better or for worse. Completing tasks to help a faction will increase </a:t>
            </a:r>
            <a:r>
              <a:rPr lang="en-US" b="1" dirty="0">
                <a:latin typeface="Dosis" pitchFamily="2" charset="0"/>
              </a:rPr>
              <a:t>popularity</a:t>
            </a:r>
            <a:r>
              <a:rPr lang="en-US" dirty="0">
                <a:latin typeface="Dosis" pitchFamily="2" charset="0"/>
              </a:rPr>
              <a:t>, while completing tasks that harm a faction will increase </a:t>
            </a:r>
            <a:r>
              <a:rPr lang="en-US" b="1" dirty="0">
                <a:latin typeface="Dosis" pitchFamily="2" charset="0"/>
              </a:rPr>
              <a:t>notoriety</a:t>
            </a:r>
            <a:r>
              <a:rPr lang="en-US" dirty="0">
                <a:latin typeface="Dosis" pitchFamily="2" charset="0"/>
              </a:rPr>
              <a:t>. </a:t>
            </a:r>
          </a:p>
          <a:p>
            <a:r>
              <a:rPr lang="en-US" dirty="0">
                <a:latin typeface="Dosis" pitchFamily="2" charset="0"/>
              </a:rPr>
              <a:t>High popularity means Sylvie will be offered special quests, information, and access to restricted areas, while high notoriety will heighten the consequences of getting caught during a quest but will greatly increase the reward for succeeding.</a:t>
            </a:r>
          </a:p>
          <a:p>
            <a:r>
              <a:rPr lang="en-US" dirty="0">
                <a:latin typeface="Dosis" pitchFamily="2" charset="0"/>
              </a:rPr>
              <a:t>Reaching a threshold of either popularity or notoriety with a faction will allow Sylvie to learn the ability to </a:t>
            </a:r>
            <a:r>
              <a:rPr lang="en-US" b="1" dirty="0">
                <a:latin typeface="Dosis" pitchFamily="2" charset="0"/>
              </a:rPr>
              <a:t>mimic</a:t>
            </a:r>
            <a:r>
              <a:rPr lang="en-US" dirty="0">
                <a:latin typeface="Dosis" pitchFamily="2" charset="0"/>
              </a:rPr>
              <a:t> them.</a:t>
            </a:r>
          </a:p>
          <a:p>
            <a:endParaRPr lang="en-US" dirty="0">
              <a:latin typeface="Dosis" pitchFamily="2" charset="0"/>
            </a:endParaRPr>
          </a:p>
        </p:txBody>
      </p:sp>
      <p:sp>
        <p:nvSpPr>
          <p:cNvPr id="2" name="Rectangle: Rounded Corners 1">
            <a:extLst>
              <a:ext uri="{FF2B5EF4-FFF2-40B4-BE49-F238E27FC236}">
                <a16:creationId xmlns:a16="http://schemas.microsoft.com/office/drawing/2014/main" id="{8F0D8D00-3975-458F-9107-5FCFD076C04A}"/>
              </a:ext>
            </a:extLst>
          </p:cNvPr>
          <p:cNvSpPr/>
          <p:nvPr/>
        </p:nvSpPr>
        <p:spPr>
          <a:xfrm>
            <a:off x="10455224" y="1180070"/>
            <a:ext cx="143686" cy="5220730"/>
          </a:xfrm>
          <a:prstGeom prst="roundRect">
            <a:avLst/>
          </a:prstGeom>
          <a:gradFill>
            <a:gsLst>
              <a:gs pos="0">
                <a:schemeClr val="accent6">
                  <a:lumMod val="75000"/>
                </a:schemeClr>
              </a:gs>
              <a:gs pos="40000">
                <a:srgbClr val="FFFF00"/>
              </a:gs>
              <a:gs pos="59000">
                <a:srgbClr val="FFC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D35D713-3795-4E3C-9813-A081BA7EC00F}"/>
              </a:ext>
            </a:extLst>
          </p:cNvPr>
          <p:cNvSpPr/>
          <p:nvPr/>
        </p:nvSpPr>
        <p:spPr>
          <a:xfrm>
            <a:off x="10282606" y="3429000"/>
            <a:ext cx="488922" cy="488922"/>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96B5DF7-DCD9-4D15-ADA8-6362B7C50A68}"/>
              </a:ext>
            </a:extLst>
          </p:cNvPr>
          <p:cNvSpPr/>
          <p:nvPr/>
        </p:nvSpPr>
        <p:spPr>
          <a:xfrm>
            <a:off x="9091773" y="1180070"/>
            <a:ext cx="143686" cy="5220730"/>
          </a:xfrm>
          <a:prstGeom prst="roundRect">
            <a:avLst/>
          </a:prstGeom>
          <a:gradFill>
            <a:gsLst>
              <a:gs pos="0">
                <a:schemeClr val="accent6">
                  <a:lumMod val="75000"/>
                </a:schemeClr>
              </a:gs>
              <a:gs pos="40000">
                <a:srgbClr val="FFFF00"/>
              </a:gs>
              <a:gs pos="59000">
                <a:srgbClr val="FFC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A08A1EC-D362-4BB3-B15D-33968B8375DE}"/>
              </a:ext>
            </a:extLst>
          </p:cNvPr>
          <p:cNvSpPr/>
          <p:nvPr/>
        </p:nvSpPr>
        <p:spPr>
          <a:xfrm>
            <a:off x="8919155" y="3429000"/>
            <a:ext cx="488922" cy="488922"/>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88B2354-5645-4DA9-ABBA-6C308FE767C0}"/>
              </a:ext>
            </a:extLst>
          </p:cNvPr>
          <p:cNvSpPr/>
          <p:nvPr/>
        </p:nvSpPr>
        <p:spPr>
          <a:xfrm>
            <a:off x="7728322" y="1180070"/>
            <a:ext cx="143686" cy="5220730"/>
          </a:xfrm>
          <a:prstGeom prst="roundRect">
            <a:avLst/>
          </a:prstGeom>
          <a:gradFill>
            <a:gsLst>
              <a:gs pos="0">
                <a:schemeClr val="accent6">
                  <a:lumMod val="75000"/>
                </a:schemeClr>
              </a:gs>
              <a:gs pos="40000">
                <a:srgbClr val="FFFF00"/>
              </a:gs>
              <a:gs pos="59000">
                <a:srgbClr val="FFC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E381071-34E4-445A-8154-2D7F084AEE43}"/>
              </a:ext>
            </a:extLst>
          </p:cNvPr>
          <p:cNvSpPr/>
          <p:nvPr/>
        </p:nvSpPr>
        <p:spPr>
          <a:xfrm>
            <a:off x="7555704" y="3429000"/>
            <a:ext cx="488922" cy="488922"/>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2DB2F1-4BC3-4793-AFC4-0894E5541F38}"/>
              </a:ext>
            </a:extLst>
          </p:cNvPr>
          <p:cNvSpPr/>
          <p:nvPr/>
        </p:nvSpPr>
        <p:spPr>
          <a:xfrm>
            <a:off x="6364871" y="1180070"/>
            <a:ext cx="143686" cy="5220730"/>
          </a:xfrm>
          <a:prstGeom prst="roundRect">
            <a:avLst/>
          </a:prstGeom>
          <a:gradFill>
            <a:gsLst>
              <a:gs pos="0">
                <a:schemeClr val="accent6">
                  <a:lumMod val="75000"/>
                </a:schemeClr>
              </a:gs>
              <a:gs pos="40000">
                <a:srgbClr val="FFFF00"/>
              </a:gs>
              <a:gs pos="59000">
                <a:srgbClr val="FFC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FA8311D-FD4A-4FC6-BBCA-23A28586C1E8}"/>
              </a:ext>
            </a:extLst>
          </p:cNvPr>
          <p:cNvSpPr/>
          <p:nvPr/>
        </p:nvSpPr>
        <p:spPr>
          <a:xfrm>
            <a:off x="6192253" y="3429000"/>
            <a:ext cx="488922" cy="488922"/>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CB4F3265-E977-40F1-8A12-328FA336F2CF}"/>
              </a:ext>
            </a:extLst>
          </p:cNvPr>
          <p:cNvSpPr txBox="1">
            <a:spLocks/>
          </p:cNvSpPr>
          <p:nvPr/>
        </p:nvSpPr>
        <p:spPr>
          <a:xfrm>
            <a:off x="5799322" y="584687"/>
            <a:ext cx="1296264" cy="722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solidFill>
                  <a:schemeClr val="accent6">
                    <a:lumMod val="50000"/>
                  </a:schemeClr>
                </a:solidFill>
                <a:latin typeface="Dosis" pitchFamily="2" charset="0"/>
              </a:rPr>
              <a:t>HIGH POPULARITY</a:t>
            </a:r>
          </a:p>
        </p:txBody>
      </p:sp>
      <p:sp>
        <p:nvSpPr>
          <p:cNvPr id="19" name="Text Placeholder 3">
            <a:extLst>
              <a:ext uri="{FF2B5EF4-FFF2-40B4-BE49-F238E27FC236}">
                <a16:creationId xmlns:a16="http://schemas.microsoft.com/office/drawing/2014/main" id="{24181BB7-51E2-4BB1-815F-B145D3C9936D}"/>
              </a:ext>
            </a:extLst>
          </p:cNvPr>
          <p:cNvSpPr txBox="1">
            <a:spLocks/>
          </p:cNvSpPr>
          <p:nvPr/>
        </p:nvSpPr>
        <p:spPr>
          <a:xfrm>
            <a:off x="7162773" y="584687"/>
            <a:ext cx="1296264" cy="722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solidFill>
                  <a:srgbClr val="FFFF00"/>
                </a:solidFill>
                <a:latin typeface="Dosis" pitchFamily="2" charset="0"/>
              </a:rPr>
              <a:t>LOW POPULARITY</a:t>
            </a:r>
          </a:p>
        </p:txBody>
      </p:sp>
      <p:sp>
        <p:nvSpPr>
          <p:cNvPr id="20" name="Text Placeholder 3">
            <a:extLst>
              <a:ext uri="{FF2B5EF4-FFF2-40B4-BE49-F238E27FC236}">
                <a16:creationId xmlns:a16="http://schemas.microsoft.com/office/drawing/2014/main" id="{CF9ED8BF-BDC0-4142-8B04-B37C6A288C4B}"/>
              </a:ext>
            </a:extLst>
          </p:cNvPr>
          <p:cNvSpPr txBox="1">
            <a:spLocks/>
          </p:cNvSpPr>
          <p:nvPr/>
        </p:nvSpPr>
        <p:spPr>
          <a:xfrm>
            <a:off x="8522765" y="584687"/>
            <a:ext cx="1296264" cy="722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solidFill>
                  <a:srgbClr val="FFC000"/>
                </a:solidFill>
                <a:latin typeface="Dosis" pitchFamily="2" charset="0"/>
              </a:rPr>
              <a:t>LOW NOTORIETY</a:t>
            </a:r>
          </a:p>
        </p:txBody>
      </p:sp>
      <p:sp>
        <p:nvSpPr>
          <p:cNvPr id="21" name="Text Placeholder 3">
            <a:extLst>
              <a:ext uri="{FF2B5EF4-FFF2-40B4-BE49-F238E27FC236}">
                <a16:creationId xmlns:a16="http://schemas.microsoft.com/office/drawing/2014/main" id="{FCEEEFE2-E4DE-473E-BA34-A90D1F7FB89B}"/>
              </a:ext>
            </a:extLst>
          </p:cNvPr>
          <p:cNvSpPr txBox="1">
            <a:spLocks/>
          </p:cNvSpPr>
          <p:nvPr/>
        </p:nvSpPr>
        <p:spPr>
          <a:xfrm>
            <a:off x="9889675" y="584687"/>
            <a:ext cx="1296264" cy="722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a:solidFill>
                  <a:srgbClr val="FF0000"/>
                </a:solidFill>
                <a:latin typeface="Dosis" pitchFamily="2" charset="0"/>
              </a:rPr>
              <a:t>HIGH NOTORIETY</a:t>
            </a:r>
          </a:p>
        </p:txBody>
      </p:sp>
    </p:spTree>
    <p:extLst>
      <p:ext uri="{BB962C8B-B14F-4D97-AF65-F5344CB8AC3E}">
        <p14:creationId xmlns:p14="http://schemas.microsoft.com/office/powerpoint/2010/main" val="2294900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95833E-6 4.81481E-6 L 0.00027 -0.3169 " pathEditMode="relative" rAng="0" ptsTypes="AA">
                                      <p:cBhvr>
                                        <p:cTn id="6" dur="2000" fill="hold"/>
                                        <p:tgtEl>
                                          <p:spTgt spid="16"/>
                                        </p:tgtEl>
                                        <p:attrNameLst>
                                          <p:attrName>ppt_x</p:attrName>
                                          <p:attrName>ppt_y</p:attrName>
                                        </p:attrNameLst>
                                      </p:cBhvr>
                                      <p:rCtr x="-26" y="-15833"/>
                                    </p:animMotion>
                                  </p:childTnLst>
                                </p:cTn>
                              </p:par>
                              <p:par>
                                <p:cTn id="7" presetID="42" presetClass="path" presetSubtype="0" accel="50000" decel="50000" fill="hold" grpId="0" nodeType="withEffect">
                                  <p:stCondLst>
                                    <p:cond delay="0"/>
                                  </p:stCondLst>
                                  <p:childTnLst>
                                    <p:animMotion origin="layout" path="M -3.54167E-6 1.85185E-6 L -0.00039 -0.09792 " pathEditMode="relative" rAng="0" ptsTypes="AA">
                                      <p:cBhvr>
                                        <p:cTn id="8" dur="2000" fill="hold"/>
                                        <p:tgtEl>
                                          <p:spTgt spid="14"/>
                                        </p:tgtEl>
                                        <p:attrNameLst>
                                          <p:attrName>ppt_x</p:attrName>
                                          <p:attrName>ppt_y</p:attrName>
                                        </p:attrNameLst>
                                      </p:cBhvr>
                                      <p:rCtr x="-26" y="-4907"/>
                                    </p:animMotion>
                                  </p:childTnLst>
                                </p:cTn>
                              </p:par>
                              <p:par>
                                <p:cTn id="9" presetID="42" presetClass="path" presetSubtype="0" accel="50000" decel="50000" fill="hold" grpId="0" nodeType="withEffect">
                                  <p:stCondLst>
                                    <p:cond delay="0"/>
                                  </p:stCondLst>
                                  <p:childTnLst>
                                    <p:animMotion origin="layout" path="M -2.5E-6 1.85185E-6 L -2.5E-6 0.09166 " pathEditMode="relative" rAng="0" ptsTypes="AA">
                                      <p:cBhvr>
                                        <p:cTn id="10" dur="2000" fill="hold"/>
                                        <p:tgtEl>
                                          <p:spTgt spid="12"/>
                                        </p:tgtEl>
                                        <p:attrNameLst>
                                          <p:attrName>ppt_x</p:attrName>
                                          <p:attrName>ppt_y</p:attrName>
                                        </p:attrNameLst>
                                      </p:cBhvr>
                                      <p:rCtr x="0" y="4583"/>
                                    </p:animMotion>
                                  </p:childTnLst>
                                </p:cTn>
                              </p:par>
                              <p:par>
                                <p:cTn id="11" presetID="42" presetClass="path" presetSubtype="0" accel="50000" decel="50000" fill="hold" grpId="0" nodeType="withEffect">
                                  <p:stCondLst>
                                    <p:cond delay="0"/>
                                  </p:stCondLst>
                                  <p:childTnLst>
                                    <p:animMotion origin="layout" path="M -1.45833E-6 1.85185E-6 L -0.00026 0.35393 " pathEditMode="relative" rAng="0" ptsTypes="AA">
                                      <p:cBhvr>
                                        <p:cTn id="12" dur="2000" fill="hold"/>
                                        <p:tgtEl>
                                          <p:spTgt spid="6"/>
                                        </p:tgtEl>
                                        <p:attrNameLst>
                                          <p:attrName>ppt_x</p:attrName>
                                          <p:attrName>ppt_y</p:attrName>
                                        </p:attrNameLst>
                                      </p:cBhvr>
                                      <p:rCtr x="-13" y="1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4F6CA7-997B-44EB-9F60-8083C36C5E76}"/>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6765E494-1490-4EB1-88FE-961F66381627}"/>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64A39D1-7BF7-4B5D-8C12-AA21F6CBDB01}"/>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Disguises</a:t>
            </a:r>
          </a:p>
        </p:txBody>
      </p:sp>
      <p:sp>
        <p:nvSpPr>
          <p:cNvPr id="8" name="Text Placeholder 3">
            <a:extLst>
              <a:ext uri="{FF2B5EF4-FFF2-40B4-BE49-F238E27FC236}">
                <a16:creationId xmlns:a16="http://schemas.microsoft.com/office/drawing/2014/main" id="{7B8A0178-475B-4AFF-BAB5-40AF25D8642F}"/>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As an octopus, Sylvie has the innate ability to change colors for short periods of time, allowing her to blend into her surroundings and making her much harder to spot. However, she also has a unique ability: once she grows familiar enough with a faction, she will learn the ability to </a:t>
            </a:r>
            <a:r>
              <a:rPr lang="en-US" b="1" dirty="0">
                <a:latin typeface="Dosis" pitchFamily="2" charset="0"/>
              </a:rPr>
              <a:t>mimic that faction </a:t>
            </a:r>
            <a:r>
              <a:rPr lang="en-US" dirty="0">
                <a:latin typeface="Dosis" pitchFamily="2" charset="0"/>
              </a:rPr>
              <a:t>in the form of a </a:t>
            </a:r>
            <a:r>
              <a:rPr lang="en-US" b="1" dirty="0">
                <a:latin typeface="Dosis" pitchFamily="2" charset="0"/>
              </a:rPr>
              <a:t>disguise</a:t>
            </a:r>
            <a:r>
              <a:rPr lang="en-US" dirty="0">
                <a:latin typeface="Dosis" pitchFamily="2" charset="0"/>
              </a:rPr>
              <a:t>.</a:t>
            </a:r>
          </a:p>
          <a:p>
            <a:r>
              <a:rPr lang="en-US" dirty="0">
                <a:latin typeface="Dosis" pitchFamily="2" charset="0"/>
              </a:rPr>
              <a:t>Disguises allow Sylvie to pass herself off as a member of that faction for short times, gaining access to private events and restricted areas.</a:t>
            </a:r>
          </a:p>
          <a:p>
            <a:r>
              <a:rPr lang="en-US" dirty="0">
                <a:latin typeface="Dosis" pitchFamily="2" charset="0"/>
              </a:rPr>
              <a:t>Notoriety has a lower threshold for learning disguises, but the disguise is more likely to be spotted by the faction; conversely, it takes more popularity to learn a disguise, but disguises will hold up better with factions you’re in good standing with.</a:t>
            </a:r>
          </a:p>
        </p:txBody>
      </p:sp>
      <p:pic>
        <p:nvPicPr>
          <p:cNvPr id="3" name="Picture 2">
            <a:extLst>
              <a:ext uri="{FF2B5EF4-FFF2-40B4-BE49-F238E27FC236}">
                <a16:creationId xmlns:a16="http://schemas.microsoft.com/office/drawing/2014/main" id="{C02FA5E4-9318-41B2-8258-A0C9D7D1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121" y="4918504"/>
            <a:ext cx="1168399" cy="1168399"/>
          </a:xfrm>
          <a:prstGeom prst="rect">
            <a:avLst/>
          </a:prstGeom>
        </p:spPr>
      </p:pic>
      <p:pic>
        <p:nvPicPr>
          <p:cNvPr id="5" name="Picture 4">
            <a:extLst>
              <a:ext uri="{FF2B5EF4-FFF2-40B4-BE49-F238E27FC236}">
                <a16:creationId xmlns:a16="http://schemas.microsoft.com/office/drawing/2014/main" id="{79CB96DD-002F-473A-8879-54326BE72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9894" y="4918504"/>
            <a:ext cx="1752600" cy="1168400"/>
          </a:xfrm>
          <a:prstGeom prst="rect">
            <a:avLst/>
          </a:prstGeom>
        </p:spPr>
      </p:pic>
      <p:pic>
        <p:nvPicPr>
          <p:cNvPr id="10" name="Picture 9">
            <a:extLst>
              <a:ext uri="{FF2B5EF4-FFF2-40B4-BE49-F238E27FC236}">
                <a16:creationId xmlns:a16="http://schemas.microsoft.com/office/drawing/2014/main" id="{6226925C-DC29-4642-A159-0FBE5AF2C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871" y="-1"/>
            <a:ext cx="5076339" cy="5076339"/>
          </a:xfrm>
          <a:prstGeom prst="rect">
            <a:avLst/>
          </a:prstGeom>
        </p:spPr>
      </p:pic>
      <p:pic>
        <p:nvPicPr>
          <p:cNvPr id="13" name="Picture 12">
            <a:extLst>
              <a:ext uri="{FF2B5EF4-FFF2-40B4-BE49-F238E27FC236}">
                <a16:creationId xmlns:a16="http://schemas.microsoft.com/office/drawing/2014/main" id="{112FD162-56F0-4040-8A8A-300003F6D0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8025" y="0"/>
            <a:ext cx="5076339" cy="5076339"/>
          </a:xfrm>
          <a:prstGeom prst="rect">
            <a:avLst/>
          </a:prstGeom>
        </p:spPr>
      </p:pic>
      <p:pic>
        <p:nvPicPr>
          <p:cNvPr id="15" name="Picture 14">
            <a:extLst>
              <a:ext uri="{FF2B5EF4-FFF2-40B4-BE49-F238E27FC236}">
                <a16:creationId xmlns:a16="http://schemas.microsoft.com/office/drawing/2014/main" id="{12494A12-8130-4EE0-B8C3-CB7EDEAEC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6393" y="1"/>
            <a:ext cx="5076339" cy="5076339"/>
          </a:xfrm>
          <a:prstGeom prst="rect">
            <a:avLst/>
          </a:prstGeom>
        </p:spPr>
      </p:pic>
      <p:pic>
        <p:nvPicPr>
          <p:cNvPr id="4" name="Picture 3">
            <a:extLst>
              <a:ext uri="{FF2B5EF4-FFF2-40B4-BE49-F238E27FC236}">
                <a16:creationId xmlns:a16="http://schemas.microsoft.com/office/drawing/2014/main" id="{71E4E7D8-F43E-4424-A52B-4CC0BE644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1587" y="4918504"/>
            <a:ext cx="1857517" cy="1172558"/>
          </a:xfrm>
          <a:prstGeom prst="rect">
            <a:avLst/>
          </a:prstGeom>
        </p:spPr>
      </p:pic>
    </p:spTree>
    <p:extLst>
      <p:ext uri="{BB962C8B-B14F-4D97-AF65-F5344CB8AC3E}">
        <p14:creationId xmlns:p14="http://schemas.microsoft.com/office/powerpoint/2010/main" val="1032666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4F6CA7-997B-44EB-9F60-8083C36C5E76}"/>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1CD041E-35D1-4E7A-BCF2-54299FAB4C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9406" y="0"/>
            <a:ext cx="13371406" cy="7646774"/>
          </a:xfrm>
          <a:prstGeom prst="rect">
            <a:avLst/>
          </a:prstGeom>
        </p:spPr>
      </p:pic>
      <p:sp>
        <p:nvSpPr>
          <p:cNvPr id="9" name="Rectangle: Rounded Corners 8">
            <a:extLst>
              <a:ext uri="{FF2B5EF4-FFF2-40B4-BE49-F238E27FC236}">
                <a16:creationId xmlns:a16="http://schemas.microsoft.com/office/drawing/2014/main" id="{6765E494-1490-4EB1-88FE-961F66381627}"/>
              </a:ext>
            </a:extLst>
          </p:cNvPr>
          <p:cNvSpPr/>
          <p:nvPr/>
        </p:nvSpPr>
        <p:spPr>
          <a:xfrm>
            <a:off x="779506"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64A39D1-7BF7-4B5D-8C12-AA21F6CBDB01}"/>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Movement</a:t>
            </a:r>
          </a:p>
        </p:txBody>
      </p:sp>
      <p:sp>
        <p:nvSpPr>
          <p:cNvPr id="8" name="Text Placeholder 3">
            <a:extLst>
              <a:ext uri="{FF2B5EF4-FFF2-40B4-BE49-F238E27FC236}">
                <a16:creationId xmlns:a16="http://schemas.microsoft.com/office/drawing/2014/main" id="{7B8A0178-475B-4AFF-BAB5-40AF25D8642F}"/>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Sylvie has two primary forms of movement: </a:t>
            </a:r>
            <a:r>
              <a:rPr lang="en-US" b="1" dirty="0">
                <a:latin typeface="Dosis" pitchFamily="2" charset="0"/>
              </a:rPr>
              <a:t>swimming</a:t>
            </a:r>
            <a:r>
              <a:rPr lang="en-US" dirty="0">
                <a:latin typeface="Dosis" pitchFamily="2" charset="0"/>
              </a:rPr>
              <a:t> and </a:t>
            </a:r>
            <a:r>
              <a:rPr lang="en-US" b="1" dirty="0">
                <a:latin typeface="Dosis" pitchFamily="2" charset="0"/>
              </a:rPr>
              <a:t>terrain traversal</a:t>
            </a:r>
            <a:r>
              <a:rPr lang="en-US" dirty="0">
                <a:latin typeface="Dosis" pitchFamily="2" charset="0"/>
              </a:rPr>
              <a:t>. </a:t>
            </a:r>
          </a:p>
          <a:p>
            <a:r>
              <a:rPr lang="en-US" b="1" dirty="0">
                <a:latin typeface="Dosis" pitchFamily="2" charset="0"/>
              </a:rPr>
              <a:t>Swimming</a:t>
            </a:r>
            <a:r>
              <a:rPr lang="en-US" dirty="0">
                <a:latin typeface="Dosis" pitchFamily="2" charset="0"/>
              </a:rPr>
              <a:t> allows her to travel through Tide City more quickly and flexibly, but she can’t disguise herself while swimming.</a:t>
            </a:r>
          </a:p>
          <a:p>
            <a:r>
              <a:rPr lang="en-US" dirty="0">
                <a:latin typeface="Dosis" pitchFamily="2" charset="0"/>
              </a:rPr>
              <a:t>While moving across </a:t>
            </a:r>
            <a:r>
              <a:rPr lang="en-US" b="1" dirty="0">
                <a:latin typeface="Dosis" pitchFamily="2" charset="0"/>
              </a:rPr>
              <a:t>terrain</a:t>
            </a:r>
            <a:r>
              <a:rPr lang="en-US" dirty="0">
                <a:latin typeface="Dosis" pitchFamily="2" charset="0"/>
              </a:rPr>
              <a:t>, Sylvie is slower, but she is harder to spot and can disguise herself. </a:t>
            </a:r>
          </a:p>
          <a:p>
            <a:r>
              <a:rPr lang="en-US" dirty="0">
                <a:latin typeface="Dosis" pitchFamily="2" charset="0"/>
              </a:rPr>
              <a:t>Because of her tentacles, Sylvie can move equally easily across floors, ceilings, and walls.</a:t>
            </a:r>
          </a:p>
        </p:txBody>
      </p:sp>
      <p:pic>
        <p:nvPicPr>
          <p:cNvPr id="12" name="Picture 11">
            <a:extLst>
              <a:ext uri="{FF2B5EF4-FFF2-40B4-BE49-F238E27FC236}">
                <a16:creationId xmlns:a16="http://schemas.microsoft.com/office/drawing/2014/main" id="{FF4C8609-59F8-4629-B2CB-A8FA1EB9A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5104" y="4425731"/>
            <a:ext cx="1835817" cy="1835817"/>
          </a:xfrm>
          <a:prstGeom prst="rect">
            <a:avLst/>
          </a:prstGeom>
        </p:spPr>
      </p:pic>
    </p:spTree>
    <p:extLst>
      <p:ext uri="{BB962C8B-B14F-4D97-AF65-F5344CB8AC3E}">
        <p14:creationId xmlns:p14="http://schemas.microsoft.com/office/powerpoint/2010/main" val="2057697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81481E-6 L 0.0586 -0.07709 " pathEditMode="relative" rAng="0" ptsTypes="AA">
                                      <p:cBhvr>
                                        <p:cTn id="6" dur="2000" fill="hold"/>
                                        <p:tgtEl>
                                          <p:spTgt spid="12"/>
                                        </p:tgtEl>
                                        <p:attrNameLst>
                                          <p:attrName>ppt_x</p:attrName>
                                          <p:attrName>ppt_y</p:attrName>
                                        </p:attrNameLst>
                                      </p:cBhvr>
                                      <p:rCtr x="2904" y="-3843"/>
                                    </p:animMotion>
                                  </p:childTnLst>
                                </p:cTn>
                              </p:par>
                              <p:par>
                                <p:cTn id="7" presetID="42" presetClass="path" presetSubtype="0" accel="50000" decel="50000" fill="hold" nodeType="withEffect">
                                  <p:stCondLst>
                                    <p:cond delay="0"/>
                                  </p:stCondLst>
                                  <p:childTnLst>
                                    <p:animMotion origin="layout" path="M -2.5E-6 -3.33333E-6 L 0.0599 -0.08727 " pathEditMode="relative" rAng="0" ptsTypes="AA">
                                      <p:cBhvr>
                                        <p:cTn id="8" dur="2000" fill="hold"/>
                                        <p:tgtEl>
                                          <p:spTgt spid="4"/>
                                        </p:tgtEl>
                                        <p:attrNameLst>
                                          <p:attrName>ppt_x</p:attrName>
                                          <p:attrName>ppt_y</p:attrName>
                                        </p:attrNameLst>
                                      </p:cBhvr>
                                      <p:rCtr x="2995" y="-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0A3E5E-63EC-4436-8AAD-CD53AA0DD39A}"/>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4DDB35E-516B-4D15-9EAC-E1456B069D96}"/>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6661FD0-C79D-43E9-A46E-52F919591C5D}"/>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Combat</a:t>
            </a:r>
          </a:p>
        </p:txBody>
      </p:sp>
      <p:sp>
        <p:nvSpPr>
          <p:cNvPr id="8" name="Text Placeholder 3">
            <a:extLst>
              <a:ext uri="{FF2B5EF4-FFF2-40B4-BE49-F238E27FC236}">
                <a16:creationId xmlns:a16="http://schemas.microsoft.com/office/drawing/2014/main" id="{CD0964F6-8863-4668-936D-17A21DC9898B}"/>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Sylvie is just one person, and the squids are highly trained, so although engaging in direct combat is possible, it’s highly discouraged.</a:t>
            </a:r>
          </a:p>
          <a:p>
            <a:r>
              <a:rPr lang="en-US" dirty="0">
                <a:latin typeface="Dosis" pitchFamily="2" charset="0"/>
              </a:rPr>
              <a:t>As a measure of protection, Sylvie carries her pocketknife everywhere she goes—it’s intended for cutting ropes and cables, but in a pinch, it can be used in self-defense. </a:t>
            </a:r>
          </a:p>
          <a:p>
            <a:r>
              <a:rPr lang="en-US" dirty="0">
                <a:latin typeface="Dosis" pitchFamily="2" charset="0"/>
              </a:rPr>
              <a:t>Sylvie’s notoriety with the </a:t>
            </a:r>
            <a:r>
              <a:rPr lang="en-US" b="1" dirty="0">
                <a:latin typeface="Dosis" pitchFamily="2" charset="0"/>
              </a:rPr>
              <a:t>city guards </a:t>
            </a:r>
            <a:r>
              <a:rPr lang="en-US" dirty="0">
                <a:latin typeface="Dosis" pitchFamily="2" charset="0"/>
              </a:rPr>
              <a:t>will skyrocket if she lands a killing blow, making it much more likely for the city guards to notice her and try to pick her off, so engaging in fights is recommended only as a last resort.</a:t>
            </a:r>
          </a:p>
          <a:p>
            <a:r>
              <a:rPr lang="en-US" dirty="0">
                <a:latin typeface="Dosis" pitchFamily="2" charset="0"/>
              </a:rPr>
              <a:t>Neither Sylvie nor other city dwellers have HP; damage is determined based on the </a:t>
            </a:r>
            <a:r>
              <a:rPr lang="en-US" b="1" dirty="0">
                <a:latin typeface="Dosis" pitchFamily="2" charset="0"/>
              </a:rPr>
              <a:t>location of the hit</a:t>
            </a:r>
            <a:r>
              <a:rPr lang="en-US" dirty="0">
                <a:latin typeface="Dosis" pitchFamily="2" charset="0"/>
              </a:rPr>
              <a:t>, with the head and chest being killing blows.</a:t>
            </a:r>
          </a:p>
        </p:txBody>
      </p:sp>
      <p:pic>
        <p:nvPicPr>
          <p:cNvPr id="3" name="Picture 2">
            <a:extLst>
              <a:ext uri="{FF2B5EF4-FFF2-40B4-BE49-F238E27FC236}">
                <a16:creationId xmlns:a16="http://schemas.microsoft.com/office/drawing/2014/main" id="{739C4131-B39C-49AC-8C64-9396DACE2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39400" y="-697312"/>
            <a:ext cx="6095999" cy="8422604"/>
          </a:xfrm>
          <a:prstGeom prst="rect">
            <a:avLst/>
          </a:prstGeom>
        </p:spPr>
      </p:pic>
      <p:pic>
        <p:nvPicPr>
          <p:cNvPr id="4" name="Picture 3">
            <a:extLst>
              <a:ext uri="{FF2B5EF4-FFF2-40B4-BE49-F238E27FC236}">
                <a16:creationId xmlns:a16="http://schemas.microsoft.com/office/drawing/2014/main" id="{A561F94E-324E-4CAE-944B-C94A7EAD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091" y="457200"/>
            <a:ext cx="6778011" cy="4766952"/>
          </a:xfrm>
          <a:prstGeom prst="rect">
            <a:avLst/>
          </a:prstGeom>
        </p:spPr>
      </p:pic>
    </p:spTree>
    <p:extLst>
      <p:ext uri="{BB962C8B-B14F-4D97-AF65-F5344CB8AC3E}">
        <p14:creationId xmlns:p14="http://schemas.microsoft.com/office/powerpoint/2010/main" val="256064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95833E-6 4.07407E-6 L 0.06133 0.07037 " pathEditMode="relative" rAng="0" ptsTypes="AA">
                                      <p:cBhvr>
                                        <p:cTn id="6" dur="2000" fill="hold"/>
                                        <p:tgtEl>
                                          <p:spTgt spid="4"/>
                                        </p:tgtEl>
                                        <p:attrNameLst>
                                          <p:attrName>ppt_x</p:attrName>
                                          <p:attrName>ppt_y</p:attrName>
                                        </p:attrNameLst>
                                      </p:cBhvr>
                                      <p:rCtr x="3073" y="3542"/>
                                    </p:animMotion>
                                  </p:childTnLst>
                                </p:cTn>
                              </p:par>
                              <p:par>
                                <p:cTn id="7" presetID="42" presetClass="path" presetSubtype="0" accel="50000" decel="50000" fill="hold" nodeType="withEffect">
                                  <p:stCondLst>
                                    <p:cond delay="0"/>
                                  </p:stCondLst>
                                  <p:childTnLst>
                                    <p:animMotion origin="layout" path="M -1.875E-6 1.48148E-6 L -0.01666 0.08148 " pathEditMode="relative" rAng="0" ptsTypes="AA">
                                      <p:cBhvr>
                                        <p:cTn id="8" dur="2000" fill="hold"/>
                                        <p:tgtEl>
                                          <p:spTgt spid="3"/>
                                        </p:tgtEl>
                                        <p:attrNameLst>
                                          <p:attrName>ppt_x</p:attrName>
                                          <p:attrName>ppt_y</p:attrName>
                                        </p:attrNameLst>
                                      </p:cBhvr>
                                      <p:rCtr x="-833" y="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95AA65-81FD-41D2-84A9-3F4E215A0F70}"/>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154615-54B2-4D85-A3B3-915CB2EB8FBC}"/>
              </a:ext>
            </a:extLst>
          </p:cNvPr>
          <p:cNvSpPr/>
          <p:nvPr/>
        </p:nvSpPr>
        <p:spPr>
          <a:xfrm>
            <a:off x="772297" y="457200"/>
            <a:ext cx="3999728" cy="5943600"/>
          </a:xfrm>
          <a:prstGeom prst="roundRect">
            <a:avLst/>
          </a:prstGeom>
          <a:gradFill>
            <a:gsLst>
              <a:gs pos="0">
                <a:schemeClr val="accent1">
                  <a:lumMod val="5000"/>
                  <a:lumOff val="95000"/>
                  <a:alpha val="16000"/>
                </a:schemeClr>
              </a:gs>
              <a:gs pos="52000">
                <a:srgbClr val="A7EDED">
                  <a:alpha val="75000"/>
                </a:srgbClr>
              </a:gs>
              <a:gs pos="83000">
                <a:srgbClr val="CFF6F5">
                  <a:alpha val="72000"/>
                </a:srgbClr>
              </a:gs>
              <a:gs pos="100000">
                <a:srgbClr val="CFF6F5">
                  <a:alpha val="52000"/>
                </a:srgbClr>
              </a:gs>
            </a:gsLst>
            <a:lin ang="5400000" scaled="1"/>
          </a:gra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3974123-E292-414D-B7B2-9FF05A87E7E6}"/>
              </a:ext>
            </a:extLst>
          </p:cNvPr>
          <p:cNvSpPr txBox="1">
            <a:spLocks/>
          </p:cNvSpPr>
          <p:nvPr/>
        </p:nvSpPr>
        <p:spPr>
          <a:xfrm>
            <a:off x="948519" y="648361"/>
            <a:ext cx="3637129" cy="62438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Gear and Upgrades </a:t>
            </a:r>
          </a:p>
        </p:txBody>
      </p:sp>
      <p:sp>
        <p:nvSpPr>
          <p:cNvPr id="8" name="Text Placeholder 3">
            <a:extLst>
              <a:ext uri="{FF2B5EF4-FFF2-40B4-BE49-F238E27FC236}">
                <a16:creationId xmlns:a16="http://schemas.microsoft.com/office/drawing/2014/main" id="{D0BF54FE-16B1-4B23-84FE-3169EF2EDC9D}"/>
              </a:ext>
            </a:extLst>
          </p:cNvPr>
          <p:cNvSpPr txBox="1">
            <a:spLocks/>
          </p:cNvSpPr>
          <p:nvPr/>
        </p:nvSpPr>
        <p:spPr>
          <a:xfrm>
            <a:off x="948519" y="1272746"/>
            <a:ext cx="3637129" cy="45962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Dosis" pitchFamily="2" charset="0"/>
              </a:rPr>
              <a:t>After completing quests and earning gold, Sylvie can head to the Coral Collective to purchase and upgrade gear. Those coral polyps are industrial little guys—along with building the reef they live in, they can produce and modify all sorts of </a:t>
            </a:r>
            <a:r>
              <a:rPr lang="en-US" b="1" dirty="0">
                <a:latin typeface="Dosis" pitchFamily="2" charset="0"/>
              </a:rPr>
              <a:t>coral gear</a:t>
            </a:r>
            <a:r>
              <a:rPr lang="en-US" dirty="0">
                <a:latin typeface="Dosis" pitchFamily="2" charset="0"/>
              </a:rPr>
              <a:t>, such as lights, decoys, and wearable armor and accessories.</a:t>
            </a:r>
          </a:p>
          <a:p>
            <a:endParaRPr lang="en-US" dirty="0">
              <a:latin typeface="Dosis" pitchFamily="2" charset="0"/>
            </a:endParaRPr>
          </a:p>
        </p:txBody>
      </p:sp>
      <p:pic>
        <p:nvPicPr>
          <p:cNvPr id="12" name="Picture 11">
            <a:extLst>
              <a:ext uri="{FF2B5EF4-FFF2-40B4-BE49-F238E27FC236}">
                <a16:creationId xmlns:a16="http://schemas.microsoft.com/office/drawing/2014/main" id="{D0CDC640-59A5-4F5A-86CA-60CEDD441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76097" y="-526273"/>
            <a:ext cx="6095999" cy="8422604"/>
          </a:xfrm>
          <a:prstGeom prst="rect">
            <a:avLst/>
          </a:prstGeom>
        </p:spPr>
      </p:pic>
      <p:pic>
        <p:nvPicPr>
          <p:cNvPr id="13" name="Picture 12">
            <a:extLst>
              <a:ext uri="{FF2B5EF4-FFF2-40B4-BE49-F238E27FC236}">
                <a16:creationId xmlns:a16="http://schemas.microsoft.com/office/drawing/2014/main" id="{BB6D4281-2058-45D4-8F40-30FE40D05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091" y="-526273"/>
            <a:ext cx="7771428" cy="5409524"/>
          </a:xfrm>
          <a:prstGeom prst="rect">
            <a:avLst/>
          </a:prstGeom>
        </p:spPr>
      </p:pic>
    </p:spTree>
    <p:extLst>
      <p:ext uri="{BB962C8B-B14F-4D97-AF65-F5344CB8AC3E}">
        <p14:creationId xmlns:p14="http://schemas.microsoft.com/office/powerpoint/2010/main" val="552185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95833E-6 -2.59259E-6 L 0.05065 0.11019 " pathEditMode="relative" rAng="0" ptsTypes="AA">
                                      <p:cBhvr>
                                        <p:cTn id="6" dur="2000" fill="hold"/>
                                        <p:tgtEl>
                                          <p:spTgt spid="13"/>
                                        </p:tgtEl>
                                        <p:attrNameLst>
                                          <p:attrName>ppt_x</p:attrName>
                                          <p:attrName>ppt_y</p:attrName>
                                        </p:attrNameLst>
                                      </p:cBhvr>
                                      <p:rCtr x="2526" y="5509"/>
                                    </p:animMotion>
                                  </p:childTnLst>
                                </p:cTn>
                              </p:par>
                              <p:par>
                                <p:cTn id="7" presetID="42" presetClass="path" presetSubtype="0" accel="50000" decel="50000" fill="hold" nodeType="withEffect">
                                  <p:stCondLst>
                                    <p:cond delay="0"/>
                                  </p:stCondLst>
                                  <p:childTnLst>
                                    <p:animMotion origin="layout" path="M 2.91667E-6 1.48148E-6 L -0.01003 0.07847 " pathEditMode="relative" rAng="0" ptsTypes="AA">
                                      <p:cBhvr>
                                        <p:cTn id="8" dur="2000" fill="hold"/>
                                        <p:tgtEl>
                                          <p:spTgt spid="12"/>
                                        </p:tgtEl>
                                        <p:attrNameLst>
                                          <p:attrName>ppt_x</p:attrName>
                                          <p:attrName>ppt_y</p:attrName>
                                        </p:attrNameLst>
                                      </p:cBhvr>
                                      <p:rCtr x="-521" y="3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7E9E20-10B6-46ED-8549-14F8DCCB1B88}"/>
              </a:ext>
            </a:extLst>
          </p:cNvPr>
          <p:cNvPicPr>
            <a:picLocks noChangeAspect="1"/>
          </p:cNvPicPr>
          <p:nvPr/>
        </p:nvPicPr>
        <p:blipFill rotWithShape="1">
          <a:blip r:embed="rId2">
            <a:extLst>
              <a:ext uri="{28A0092B-C50C-407E-A947-70E740481C1C}">
                <a14:useLocalDpi xmlns:a14="http://schemas.microsoft.com/office/drawing/2010/main" val="0"/>
              </a:ext>
            </a:extLst>
          </a:blip>
          <a:srcRect l="1546" t="12947" r="50" b="3017"/>
          <a:stretch/>
        </p:blipFill>
        <p:spPr>
          <a:xfrm>
            <a:off x="0" y="0"/>
            <a:ext cx="12192000" cy="6858000"/>
          </a:xfrm>
          <a:prstGeom prst="rect">
            <a:avLst/>
          </a:prstGeom>
        </p:spPr>
      </p:pic>
      <p:sp>
        <p:nvSpPr>
          <p:cNvPr id="7" name="Title 1">
            <a:extLst>
              <a:ext uri="{FF2B5EF4-FFF2-40B4-BE49-F238E27FC236}">
                <a16:creationId xmlns:a16="http://schemas.microsoft.com/office/drawing/2014/main" id="{CD72C3B4-8EE1-430B-9215-A9C3557697A9}"/>
              </a:ext>
            </a:extLst>
          </p:cNvPr>
          <p:cNvSpPr txBox="1">
            <a:spLocks/>
          </p:cNvSpPr>
          <p:nvPr/>
        </p:nvSpPr>
        <p:spPr>
          <a:xfrm>
            <a:off x="948519" y="648361"/>
            <a:ext cx="3637129" cy="624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latin typeface="Anisette Std" panose="02000503030502050204" pitchFamily="50" charset="0"/>
              </a:rPr>
              <a:t>Quest Loop</a:t>
            </a:r>
          </a:p>
        </p:txBody>
      </p:sp>
      <p:sp>
        <p:nvSpPr>
          <p:cNvPr id="2" name="Oval 1">
            <a:extLst>
              <a:ext uri="{FF2B5EF4-FFF2-40B4-BE49-F238E27FC236}">
                <a16:creationId xmlns:a16="http://schemas.microsoft.com/office/drawing/2014/main" id="{19778D13-E87A-4C9A-94EE-89EA0A7B975C}"/>
              </a:ext>
            </a:extLst>
          </p:cNvPr>
          <p:cNvSpPr/>
          <p:nvPr/>
        </p:nvSpPr>
        <p:spPr>
          <a:xfrm>
            <a:off x="437766"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445E04B-643B-4FE1-9351-9E250FBD8F0D}"/>
              </a:ext>
            </a:extLst>
          </p:cNvPr>
          <p:cNvSpPr/>
          <p:nvPr/>
        </p:nvSpPr>
        <p:spPr>
          <a:xfrm>
            <a:off x="3576313" y="1177488"/>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472908-78D1-406B-859C-C9D25A9562F3}"/>
              </a:ext>
            </a:extLst>
          </p:cNvPr>
          <p:cNvSpPr/>
          <p:nvPr/>
        </p:nvSpPr>
        <p:spPr>
          <a:xfrm>
            <a:off x="6046236" y="331059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2A4695-665E-4479-9E69-D59A5835BBA9}"/>
              </a:ext>
            </a:extLst>
          </p:cNvPr>
          <p:cNvSpPr/>
          <p:nvPr/>
        </p:nvSpPr>
        <p:spPr>
          <a:xfrm>
            <a:off x="9099783" y="2183027"/>
            <a:ext cx="2638167" cy="2638167"/>
          </a:xfrm>
          <a:prstGeom prst="ellipse">
            <a:avLst/>
          </a:prstGeom>
          <a:solidFill>
            <a:srgbClr val="CCFFFF">
              <a:alpha val="60000"/>
            </a:srgbClr>
          </a:solidFill>
          <a:ln>
            <a:noFill/>
          </a:ln>
          <a:effectLst>
            <a:glow rad="2286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BB864E1-755B-4F61-9923-89C255A32B9E}"/>
              </a:ext>
            </a:extLst>
          </p:cNvPr>
          <p:cNvSpPr txBox="1">
            <a:spLocks/>
          </p:cNvSpPr>
          <p:nvPr/>
        </p:nvSpPr>
        <p:spPr>
          <a:xfrm>
            <a:off x="892400" y="3223425"/>
            <a:ext cx="1728897"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QUEST</a:t>
            </a:r>
          </a:p>
        </p:txBody>
      </p:sp>
      <p:sp>
        <p:nvSpPr>
          <p:cNvPr id="10" name="Text Placeholder 3">
            <a:extLst>
              <a:ext uri="{FF2B5EF4-FFF2-40B4-BE49-F238E27FC236}">
                <a16:creationId xmlns:a16="http://schemas.microsoft.com/office/drawing/2014/main" id="{E64C8C93-4523-4423-AFC2-0010CE32A0A1}"/>
              </a:ext>
            </a:extLst>
          </p:cNvPr>
          <p:cNvSpPr txBox="1">
            <a:spLocks/>
          </p:cNvSpPr>
          <p:nvPr/>
        </p:nvSpPr>
        <p:spPr>
          <a:xfrm>
            <a:off x="3689495" y="2170853"/>
            <a:ext cx="241180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COMPLETE RECONNAISSANCE</a:t>
            </a:r>
          </a:p>
        </p:txBody>
      </p:sp>
      <p:sp>
        <p:nvSpPr>
          <p:cNvPr id="11" name="Text Placeholder 3">
            <a:extLst>
              <a:ext uri="{FF2B5EF4-FFF2-40B4-BE49-F238E27FC236}">
                <a16:creationId xmlns:a16="http://schemas.microsoft.com/office/drawing/2014/main" id="{3ABBE5DC-27A7-46F0-8324-401E916AB631}"/>
              </a:ext>
            </a:extLst>
          </p:cNvPr>
          <p:cNvSpPr txBox="1">
            <a:spLocks/>
          </p:cNvSpPr>
          <p:nvPr/>
        </p:nvSpPr>
        <p:spPr>
          <a:xfrm>
            <a:off x="6595565" y="4376325"/>
            <a:ext cx="1543909"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EXECUTE TASK</a:t>
            </a:r>
          </a:p>
        </p:txBody>
      </p:sp>
      <p:sp>
        <p:nvSpPr>
          <p:cNvPr id="12" name="Text Placeholder 3">
            <a:extLst>
              <a:ext uri="{FF2B5EF4-FFF2-40B4-BE49-F238E27FC236}">
                <a16:creationId xmlns:a16="http://schemas.microsoft.com/office/drawing/2014/main" id="{DA963E2B-3AC1-4B59-AD7E-78BF13B6FFC6}"/>
              </a:ext>
            </a:extLst>
          </p:cNvPr>
          <p:cNvSpPr txBox="1">
            <a:spLocks/>
          </p:cNvSpPr>
          <p:nvPr/>
        </p:nvSpPr>
        <p:spPr>
          <a:xfrm>
            <a:off x="9509345" y="3176392"/>
            <a:ext cx="1819041" cy="651436"/>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b="1" dirty="0">
                <a:latin typeface="Dosis" pitchFamily="2" charset="0"/>
              </a:rPr>
              <a:t>RECEIVE REWARDS</a:t>
            </a:r>
          </a:p>
        </p:txBody>
      </p:sp>
      <p:pic>
        <p:nvPicPr>
          <p:cNvPr id="1026" name="Picture 2">
            <a:extLst>
              <a:ext uri="{FF2B5EF4-FFF2-40B4-BE49-F238E27FC236}">
                <a16:creationId xmlns:a16="http://schemas.microsoft.com/office/drawing/2014/main" id="{1F86B80B-763F-426D-A135-0F4D8D286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603272" y="3171543"/>
            <a:ext cx="1437645" cy="181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92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0.0664 0.04305 L 0.00977 0.06296 C 0.02552 0.06736 0.04896 0.06991 0.07396 0.06991 C 0.10209 0.06991 0.12461 0.06736 0.14037 0.06296 L 0.21654 0.04305 " pathEditMode="relative" rAng="0" ptsTypes="AAAAA">
                                      <p:cBhvr>
                                        <p:cTn id="6" dur="2000" fill="hold"/>
                                        <p:tgtEl>
                                          <p:spTgt spid="1026"/>
                                        </p:tgtEl>
                                        <p:attrNameLst>
                                          <p:attrName>ppt_x</p:attrName>
                                          <p:attrName>ppt_y</p:attrName>
                                        </p:attrNameLst>
                                      </p:cBhvr>
                                      <p:rCtr x="14141"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1678</TotalTime>
  <Words>1538</Words>
  <Application>Microsoft Office PowerPoint</Application>
  <PresentationFormat>Widescreen</PresentationFormat>
  <Paragraphs>109</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Anisette Std</vt:lpstr>
      <vt:lpstr>Arial</vt:lpstr>
      <vt:lpstr>Calibri</vt:lpstr>
      <vt:lpstr>Calibri Light</vt:lpstr>
      <vt:lpstr>Courier New</vt:lpstr>
      <vt:lpstr>Dosis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Jenna Stellmack</dc:creator>
  <cp:lastModifiedBy>Jenna Stellmack</cp:lastModifiedBy>
  <cp:revision>76</cp:revision>
  <dcterms:created xsi:type="dcterms:W3CDTF">2024-11-05T15:27:56Z</dcterms:created>
  <dcterms:modified xsi:type="dcterms:W3CDTF">2024-11-11T23:03:40Z</dcterms:modified>
</cp:coreProperties>
</file>