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Average" panose="020B0604020202020204" charset="0"/>
      <p:regular r:id="rId15"/>
    </p:embeddedFont>
    <p:embeddedFont>
      <p:font typeface="Cormorant" panose="020B0604020202020204" charset="0"/>
      <p:regular r:id="rId16"/>
      <p:bold r:id="rId17"/>
      <p:italic r:id="rId18"/>
      <p:boldItalic r:id="rId19"/>
    </p:embeddedFont>
    <p:embeddedFont>
      <p:font typeface="Oswald" pitchFamily="2" charset="0"/>
      <p:regular r:id="rId20"/>
      <p:bold r:id="rId21"/>
    </p:embeddedFont>
    <p:embeddedFont>
      <p:font typeface="Satisfy" panose="020B0604020202020204" charset="0"/>
      <p:regular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200" y="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d4ce4cdcd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d4ce4cdcd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d4db025ff6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d4db025ff6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d4db025ff6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d4db025ff6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d4db025ff6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d4db025ff6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d4d3df14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d4d3df14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d4d3df143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d4d3df143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d4d3df143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d4d3df143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d4d3df143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d4d3df143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d4db025ff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d4db025ff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d4db025ff6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d4db025ff6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d4db025ff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d4db025ff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d4db025ff6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d4db025ff6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3"/>
          <p:cNvPicPr preferRelativeResize="0"/>
          <p:nvPr/>
        </p:nvPicPr>
        <p:blipFill rotWithShape="1">
          <a:blip r:embed="rId3">
            <a:alphaModFix/>
          </a:blip>
          <a:srcRect l="1811" r="1821" b="18666"/>
          <a:stretch/>
        </p:blipFill>
        <p:spPr>
          <a:xfrm>
            <a:off x="0" y="0"/>
            <a:ext cx="9143997" cy="5143501"/>
          </a:xfrm>
          <a:prstGeom prst="rect">
            <a:avLst/>
          </a:prstGeom>
          <a:noFill/>
          <a:ln>
            <a:noFill/>
          </a:ln>
        </p:spPr>
      </p:pic>
      <p:pic>
        <p:nvPicPr>
          <p:cNvPr id="60" name="Google Shape;60;p13"/>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Satisfy"/>
                <a:ea typeface="Satisfy"/>
                <a:cs typeface="Satisfy"/>
                <a:sym typeface="Satisfy"/>
              </a:rPr>
              <a:t>Puzzles</a:t>
            </a:r>
            <a:endParaRPr>
              <a:latin typeface="Satisfy"/>
              <a:ea typeface="Satisfy"/>
              <a:cs typeface="Satisfy"/>
              <a:sym typeface="Satisfy"/>
            </a:endParaRPr>
          </a:p>
        </p:txBody>
      </p:sp>
      <p:sp>
        <p:nvSpPr>
          <p:cNvPr id="128" name="Google Shape;12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All levels share a goal of reaching and possessing one of the demon’s lackeys in order to piece together the answer to how to get her body back.</a:t>
            </a:r>
            <a:endParaRPr sz="1650">
              <a:latin typeface="Cormorant"/>
              <a:ea typeface="Cormorant"/>
              <a:cs typeface="Cormorant"/>
              <a:sym typeface="Cormorant"/>
            </a:endParaRPr>
          </a:p>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The levels are designed around exploration and experimentation, as the player will try to possess and utilize the host’s abilities to get closer to the target or learn more about the map.</a:t>
            </a:r>
            <a:endParaRPr sz="1650">
              <a:latin typeface="Cormorant"/>
              <a:ea typeface="Cormorant"/>
              <a:cs typeface="Cormorant"/>
              <a:sym typeface="Cormorant"/>
            </a:endParaRPr>
          </a:p>
          <a:p>
            <a:pPr marL="914400" lvl="1" indent="-317500" algn="l" rtl="0">
              <a:spcBef>
                <a:spcPts val="0"/>
              </a:spcBef>
              <a:spcAft>
                <a:spcPts val="0"/>
              </a:spcAft>
              <a:buSzPts val="1400"/>
              <a:buFont typeface="Cormorant"/>
              <a:buChar char="○"/>
            </a:pPr>
            <a:r>
              <a:rPr lang="en">
                <a:latin typeface="Cormorant"/>
                <a:ea typeface="Cormorant"/>
                <a:cs typeface="Cormorant"/>
                <a:sym typeface="Cormorant"/>
              </a:rPr>
              <a:t>Ex. Possessing a VIP in order to get through the guards with ease, possessing a server to understand a part of the map layout for the kitchen</a:t>
            </a:r>
            <a:endParaRPr>
              <a:latin typeface="Cormorant"/>
              <a:ea typeface="Cormorant"/>
              <a:cs typeface="Cormorant"/>
              <a:sym typeface="Cormorant"/>
            </a:endParaRPr>
          </a:p>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The existence of spirits are known by few which means the player has to be wary of being suspicious near them lest they risk being captured.</a:t>
            </a:r>
            <a:endParaRPr sz="1650">
              <a:latin typeface="Cormorant"/>
              <a:ea typeface="Cormorant"/>
              <a:cs typeface="Cormorant"/>
              <a:sym typeface="Cormorant"/>
            </a:endParaRPr>
          </a:p>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There may be areas that are inconspicuously locked against spirits, requiring the player to possess people with those clearance to get through or possess those who might know how to bypass it.</a:t>
            </a:r>
            <a:endParaRPr sz="1650">
              <a:latin typeface="Cormorant"/>
              <a:ea typeface="Cormorant"/>
              <a:cs typeface="Cormorant"/>
              <a:sym typeface="Cormoran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p:nvPr/>
        </p:nvSpPr>
        <p:spPr>
          <a:xfrm>
            <a:off x="421750" y="1444950"/>
            <a:ext cx="2253600" cy="225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34" name="Google Shape;134;p23"/>
          <p:cNvSpPr/>
          <p:nvPr/>
        </p:nvSpPr>
        <p:spPr>
          <a:xfrm>
            <a:off x="3445200" y="1444950"/>
            <a:ext cx="2253600" cy="225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35" name="Google Shape;135;p23"/>
          <p:cNvSpPr txBox="1"/>
          <p:nvPr/>
        </p:nvSpPr>
        <p:spPr>
          <a:xfrm>
            <a:off x="713800" y="2251350"/>
            <a:ext cx="1669500" cy="6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accent2"/>
                </a:solidFill>
                <a:latin typeface="Satisfy"/>
                <a:ea typeface="Satisfy"/>
                <a:cs typeface="Satisfy"/>
                <a:sym typeface="Satisfy"/>
              </a:rPr>
              <a:t>Possession</a:t>
            </a:r>
            <a:endParaRPr sz="2800">
              <a:latin typeface="Satisfy"/>
              <a:ea typeface="Satisfy"/>
              <a:cs typeface="Satisfy"/>
              <a:sym typeface="Satisfy"/>
            </a:endParaRPr>
          </a:p>
        </p:txBody>
      </p:sp>
      <p:pic>
        <p:nvPicPr>
          <p:cNvPr id="136" name="Google Shape;136;p23"/>
          <p:cNvPicPr preferRelativeResize="0"/>
          <p:nvPr/>
        </p:nvPicPr>
        <p:blipFill rotWithShape="1">
          <a:blip r:embed="rId3">
            <a:alphaModFix/>
          </a:blip>
          <a:srcRect l="42326" t="1374" r="22579" b="45969"/>
          <a:stretch/>
        </p:blipFill>
        <p:spPr>
          <a:xfrm>
            <a:off x="6468650" y="1444950"/>
            <a:ext cx="2253600" cy="2253600"/>
          </a:xfrm>
          <a:prstGeom prst="ellipse">
            <a:avLst/>
          </a:prstGeom>
          <a:noFill/>
          <a:ln>
            <a:noFill/>
          </a:ln>
        </p:spPr>
      </p:pic>
      <p:sp>
        <p:nvSpPr>
          <p:cNvPr id="137" name="Google Shape;137;p23"/>
          <p:cNvSpPr txBox="1"/>
          <p:nvPr/>
        </p:nvSpPr>
        <p:spPr>
          <a:xfrm>
            <a:off x="3737250" y="2251350"/>
            <a:ext cx="1669500" cy="64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800">
                <a:solidFill>
                  <a:schemeClr val="accent2"/>
                </a:solidFill>
                <a:latin typeface="Satisfy"/>
                <a:ea typeface="Satisfy"/>
                <a:cs typeface="Satisfy"/>
                <a:sym typeface="Satisfy"/>
              </a:rPr>
              <a:t>Puzzles</a:t>
            </a:r>
            <a:endParaRPr sz="2800">
              <a:solidFill>
                <a:schemeClr val="accent2"/>
              </a:solidFill>
              <a:latin typeface="Satisfy"/>
              <a:ea typeface="Satisfy"/>
              <a:cs typeface="Satisfy"/>
              <a:sym typeface="Satisfy"/>
            </a:endParaRPr>
          </a:p>
        </p:txBody>
      </p:sp>
      <p:sp>
        <p:nvSpPr>
          <p:cNvPr id="138" name="Google Shape;138;p23"/>
          <p:cNvSpPr txBox="1"/>
          <p:nvPr/>
        </p:nvSpPr>
        <p:spPr>
          <a:xfrm>
            <a:off x="6760700" y="2056700"/>
            <a:ext cx="1669500" cy="6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latin typeface="Satisfy"/>
                <a:ea typeface="Satisfy"/>
                <a:cs typeface="Satisfy"/>
                <a:sym typeface="Satisfy"/>
              </a:rPr>
              <a:t>Mystery</a:t>
            </a:r>
            <a:endParaRPr sz="2800">
              <a:latin typeface="Satisfy"/>
              <a:ea typeface="Satisfy"/>
              <a:cs typeface="Satisfy"/>
              <a:sym typeface="Satisfy"/>
            </a:endParaRPr>
          </a:p>
          <a:p>
            <a:pPr marL="0" lvl="0" indent="0" algn="ctr" rtl="0">
              <a:spcBef>
                <a:spcPts val="0"/>
              </a:spcBef>
              <a:spcAft>
                <a:spcPts val="0"/>
              </a:spcAft>
              <a:buNone/>
            </a:pPr>
            <a:r>
              <a:rPr lang="en" sz="2800">
                <a:latin typeface="Satisfy"/>
                <a:ea typeface="Satisfy"/>
                <a:cs typeface="Satisfy"/>
                <a:sym typeface="Satisfy"/>
              </a:rPr>
              <a:t>Solving</a:t>
            </a:r>
            <a:endParaRPr sz="2800">
              <a:latin typeface="Satisfy"/>
              <a:ea typeface="Satisfy"/>
              <a:cs typeface="Satisfy"/>
              <a:sym typeface="Satisf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Satisfy"/>
                <a:ea typeface="Satisfy"/>
                <a:cs typeface="Satisfy"/>
                <a:sym typeface="Satisfy"/>
              </a:rPr>
              <a:t>Mystery Solving</a:t>
            </a:r>
            <a:endParaRPr>
              <a:latin typeface="Satisfy"/>
              <a:ea typeface="Satisfy"/>
              <a:cs typeface="Satisfy"/>
              <a:sym typeface="Satisfy"/>
            </a:endParaRPr>
          </a:p>
        </p:txBody>
      </p:sp>
      <p:sp>
        <p:nvSpPr>
          <p:cNvPr id="144" name="Google Shape;144;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Thrust into a world known by few, Dorothea must do all she can to understand her predicament and find a way out of it.</a:t>
            </a:r>
            <a:endParaRPr sz="1650">
              <a:latin typeface="Cormorant"/>
              <a:ea typeface="Cormorant"/>
              <a:cs typeface="Cormorant"/>
              <a:sym typeface="Cormorant"/>
            </a:endParaRPr>
          </a:p>
          <a:p>
            <a:pPr marL="914400" lvl="1" indent="-317500" algn="l" rtl="0">
              <a:spcBef>
                <a:spcPts val="0"/>
              </a:spcBef>
              <a:spcAft>
                <a:spcPts val="0"/>
              </a:spcAft>
              <a:buSzPts val="1400"/>
              <a:buFont typeface="Cormorant"/>
              <a:buChar char="○"/>
            </a:pPr>
            <a:r>
              <a:rPr lang="en" dirty="0">
                <a:latin typeface="Cormorant"/>
                <a:ea typeface="Cormorant"/>
                <a:cs typeface="Cormorant"/>
                <a:sym typeface="Cormorant"/>
              </a:rPr>
              <a:t>Why did the spirit take control of her body?</a:t>
            </a:r>
            <a:endParaRPr dirty="0">
              <a:latin typeface="Cormorant"/>
              <a:ea typeface="Cormorant"/>
              <a:cs typeface="Cormorant"/>
              <a:sym typeface="Cormorant"/>
            </a:endParaRPr>
          </a:p>
          <a:p>
            <a:pPr marL="914400" lvl="1" indent="-317500" algn="l" rtl="0">
              <a:spcBef>
                <a:spcPts val="0"/>
              </a:spcBef>
              <a:spcAft>
                <a:spcPts val="0"/>
              </a:spcAft>
              <a:buSzPts val="1400"/>
              <a:buFont typeface="Cormorant"/>
              <a:buChar char="○"/>
            </a:pPr>
            <a:r>
              <a:rPr lang="en" dirty="0">
                <a:latin typeface="Cormorant"/>
                <a:ea typeface="Cormorant"/>
                <a:cs typeface="Cormorant"/>
                <a:sym typeface="Cormorant"/>
              </a:rPr>
              <a:t>Who else knows about the spirits?</a:t>
            </a:r>
            <a:endParaRPr dirty="0">
              <a:latin typeface="Cormorant"/>
              <a:ea typeface="Cormorant"/>
              <a:cs typeface="Cormorant"/>
              <a:sym typeface="Cormorant"/>
            </a:endParaRPr>
          </a:p>
          <a:p>
            <a:pPr marL="914400" lvl="1" indent="-317500" algn="l" rtl="0">
              <a:spcBef>
                <a:spcPts val="0"/>
              </a:spcBef>
              <a:spcAft>
                <a:spcPts val="0"/>
              </a:spcAft>
              <a:buSzPts val="1400"/>
              <a:buFont typeface="Cormorant"/>
              <a:buChar char="○"/>
            </a:pPr>
            <a:r>
              <a:rPr lang="en" dirty="0">
                <a:latin typeface="Cormorant"/>
                <a:ea typeface="Cormorant"/>
                <a:cs typeface="Cormorant"/>
                <a:sym typeface="Cormorant"/>
              </a:rPr>
              <a:t>Eventually as the game progresses, what is the spirit conspiring and was her possession truly random?</a:t>
            </a:r>
            <a:endParaRPr dirty="0">
              <a:latin typeface="Cormorant"/>
              <a:ea typeface="Cormorant"/>
              <a:cs typeface="Cormorant"/>
              <a:sym typeface="Cormorant"/>
            </a:endParaRPr>
          </a:p>
          <a:p>
            <a:pPr marL="457200" lvl="0" indent="-333375" algn="l" rtl="0">
              <a:spcBef>
                <a:spcPts val="0"/>
              </a:spcBef>
              <a:spcAft>
                <a:spcPts val="0"/>
              </a:spcAft>
              <a:buSzPts val="1650"/>
              <a:buFont typeface="Cormorant"/>
              <a:buChar char="●"/>
            </a:pPr>
            <a:r>
              <a:rPr lang="en" sz="1650" dirty="0">
                <a:latin typeface="Cormorant"/>
                <a:ea typeface="Cormorant"/>
                <a:cs typeface="Cormorant"/>
                <a:sym typeface="Cormorant"/>
              </a:rPr>
              <a:t>Clues are found in various aspects of the environment, including people, as spiritual possession allows the spirit to obtain a portion of their memories.</a:t>
            </a:r>
            <a:endParaRPr sz="1650" dirty="0">
              <a:latin typeface="Cormorant"/>
              <a:ea typeface="Cormorant"/>
              <a:cs typeface="Cormorant"/>
              <a:sym typeface="Cormoran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l="15638" t="5263" r="23748" b="11852"/>
          <a:stretch/>
        </p:blipFill>
        <p:spPr>
          <a:xfrm>
            <a:off x="0" y="0"/>
            <a:ext cx="5643402" cy="5143501"/>
          </a:xfrm>
          <a:prstGeom prst="rect">
            <a:avLst/>
          </a:prstGeom>
          <a:noFill/>
          <a:ln>
            <a:noFill/>
          </a:ln>
        </p:spPr>
      </p:pic>
      <p:sp>
        <p:nvSpPr>
          <p:cNvPr id="66" name="Google Shape;66;p14"/>
          <p:cNvSpPr txBox="1">
            <a:spLocks noGrp="1"/>
          </p:cNvSpPr>
          <p:nvPr>
            <p:ph type="body" idx="1"/>
          </p:nvPr>
        </p:nvSpPr>
        <p:spPr>
          <a:xfrm>
            <a:off x="5753300" y="539950"/>
            <a:ext cx="3160800" cy="19653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a:latin typeface="Cormorant"/>
                <a:ea typeface="Cormorant"/>
                <a:cs typeface="Cormorant"/>
                <a:sym typeface="Cormorant"/>
              </a:rPr>
              <a:t>After her body is possessed by a malevolent being, a spirit must hunt down her stolen body. As a spirit, she's noncorporeal, but by possessing the right people at the right times, she can gather information and interact with people and objects to find and take back her body.</a:t>
            </a:r>
            <a:endParaRPr>
              <a:latin typeface="Cormorant"/>
              <a:ea typeface="Cormorant"/>
              <a:cs typeface="Cormorant"/>
              <a:sym typeface="Cormorant"/>
            </a:endParaRPr>
          </a:p>
        </p:txBody>
      </p:sp>
      <p:sp>
        <p:nvSpPr>
          <p:cNvPr id="67" name="Google Shape;67;p14"/>
          <p:cNvSpPr txBox="1"/>
          <p:nvPr/>
        </p:nvSpPr>
        <p:spPr>
          <a:xfrm>
            <a:off x="5774150" y="2817875"/>
            <a:ext cx="3119100" cy="1554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2000">
                <a:solidFill>
                  <a:schemeClr val="lt2"/>
                </a:solidFill>
                <a:latin typeface="Cormorant"/>
                <a:ea typeface="Cormorant"/>
                <a:cs typeface="Cormorant"/>
                <a:sym typeface="Cormorant"/>
              </a:rPr>
              <a:t>But how many people can she possess before she becomes as much of a monster as the being she hunts?</a:t>
            </a:r>
            <a:endParaRPr sz="2000">
              <a:solidFill>
                <a:schemeClr val="lt2"/>
              </a:solidFill>
              <a:latin typeface="Cormorant"/>
              <a:ea typeface="Cormorant"/>
              <a:cs typeface="Cormorant"/>
              <a:sym typeface="Cormoran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body" idx="1"/>
          </p:nvPr>
        </p:nvSpPr>
        <p:spPr>
          <a:xfrm>
            <a:off x="311700" y="342650"/>
            <a:ext cx="4260300" cy="2668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50">
                <a:latin typeface="Cormorant"/>
                <a:ea typeface="Cormorant"/>
                <a:cs typeface="Cormorant"/>
                <a:sym typeface="Cormorant"/>
              </a:rPr>
              <a:t>Wraithful is a single-player supernatural puzzle RPG set in Prohibition-era New York. Playing as Dorothea, a woman who has had her body taken over by a rogue demon, the player must track down Dorothea’s body by possessing other people and gathering clues to both the location of her body and the means of taking it back.</a:t>
            </a:r>
            <a:endParaRPr sz="1650">
              <a:latin typeface="Cormorant"/>
              <a:ea typeface="Cormorant"/>
              <a:cs typeface="Cormorant"/>
              <a:sym typeface="Cormorant"/>
            </a:endParaRPr>
          </a:p>
        </p:txBody>
      </p:sp>
      <p:sp>
        <p:nvSpPr>
          <p:cNvPr id="73" name="Google Shape;73;p15"/>
          <p:cNvSpPr txBox="1">
            <a:spLocks noGrp="1"/>
          </p:cNvSpPr>
          <p:nvPr>
            <p:ph type="body" idx="1"/>
          </p:nvPr>
        </p:nvSpPr>
        <p:spPr>
          <a:xfrm>
            <a:off x="311700" y="3587100"/>
            <a:ext cx="8520600" cy="968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50" b="1">
                <a:latin typeface="Cormorant"/>
                <a:ea typeface="Cormorant"/>
                <a:cs typeface="Cormorant"/>
                <a:sym typeface="Cormorant"/>
              </a:rPr>
              <a:t>Tone</a:t>
            </a:r>
            <a:r>
              <a:rPr lang="en" sz="1650">
                <a:latin typeface="Cormorant"/>
                <a:ea typeface="Cormorant"/>
                <a:cs typeface="Cormorant"/>
                <a:sym typeface="Cormorant"/>
              </a:rPr>
              <a:t>: Moody, grim, morally gray</a:t>
            </a:r>
            <a:endParaRPr sz="1650">
              <a:latin typeface="Cormorant"/>
              <a:ea typeface="Cormorant"/>
              <a:cs typeface="Cormorant"/>
              <a:sym typeface="Cormorant"/>
            </a:endParaRPr>
          </a:p>
          <a:p>
            <a:pPr marL="0" lvl="0" indent="0" algn="l" rtl="0">
              <a:spcBef>
                <a:spcPts val="1200"/>
              </a:spcBef>
              <a:spcAft>
                <a:spcPts val="1200"/>
              </a:spcAft>
              <a:buNone/>
            </a:pPr>
            <a:endParaRPr sz="1650">
              <a:latin typeface="Cormorant"/>
              <a:ea typeface="Cormorant"/>
              <a:cs typeface="Cormorant"/>
              <a:sym typeface="Cormorant"/>
            </a:endParaRPr>
          </a:p>
        </p:txBody>
      </p:sp>
      <p:sp>
        <p:nvSpPr>
          <p:cNvPr id="74" name="Google Shape;74;p15"/>
          <p:cNvSpPr txBox="1"/>
          <p:nvPr/>
        </p:nvSpPr>
        <p:spPr>
          <a:xfrm>
            <a:off x="311700" y="4076925"/>
            <a:ext cx="4714500" cy="88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50" b="1">
                <a:solidFill>
                  <a:schemeClr val="accent3"/>
                </a:solidFill>
                <a:latin typeface="Cormorant"/>
                <a:ea typeface="Cormorant"/>
                <a:cs typeface="Cormorant"/>
                <a:sym typeface="Cormorant"/>
              </a:rPr>
              <a:t>Theme</a:t>
            </a:r>
            <a:r>
              <a:rPr lang="en" sz="1650">
                <a:solidFill>
                  <a:schemeClr val="accent3"/>
                </a:solidFill>
                <a:latin typeface="Cormorant"/>
                <a:ea typeface="Cormorant"/>
                <a:cs typeface="Cormorant"/>
                <a:sym typeface="Cormorant"/>
              </a:rPr>
              <a:t>: Who are we behind the mask?</a:t>
            </a:r>
            <a:endParaRPr sz="1650">
              <a:solidFill>
                <a:schemeClr val="accent3"/>
              </a:solidFill>
              <a:latin typeface="Cormorant"/>
              <a:ea typeface="Cormorant"/>
              <a:cs typeface="Cormorant"/>
              <a:sym typeface="Cormorant"/>
            </a:endParaRPr>
          </a:p>
          <a:p>
            <a:pPr marL="0" lvl="0" indent="0" algn="l" rtl="0">
              <a:lnSpc>
                <a:spcPct val="115000"/>
              </a:lnSpc>
              <a:spcBef>
                <a:spcPts val="1200"/>
              </a:spcBef>
              <a:spcAft>
                <a:spcPts val="1200"/>
              </a:spcAft>
              <a:buNone/>
            </a:pPr>
            <a:endParaRPr sz="1650">
              <a:solidFill>
                <a:schemeClr val="accent3"/>
              </a:solidFill>
              <a:latin typeface="Average"/>
              <a:ea typeface="Average"/>
              <a:cs typeface="Average"/>
              <a:sym typeface="Average"/>
            </a:endParaRPr>
          </a:p>
        </p:txBody>
      </p:sp>
      <p:pic>
        <p:nvPicPr>
          <p:cNvPr id="75" name="Google Shape;75;p15"/>
          <p:cNvPicPr preferRelativeResize="0"/>
          <p:nvPr/>
        </p:nvPicPr>
        <p:blipFill rotWithShape="1">
          <a:blip r:embed="rId3">
            <a:alphaModFix/>
          </a:blip>
          <a:srcRect l="25962" r="15799"/>
          <a:stretch/>
        </p:blipFill>
        <p:spPr>
          <a:xfrm>
            <a:off x="4649825" y="0"/>
            <a:ext cx="4494177"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6"/>
          <p:cNvPicPr preferRelativeResize="0"/>
          <p:nvPr/>
        </p:nvPicPr>
        <p:blipFill rotWithShape="1">
          <a:blip r:embed="rId3">
            <a:alphaModFix/>
          </a:blip>
          <a:srcRect l="4823" r="2781" b="2969"/>
          <a:stretch/>
        </p:blipFill>
        <p:spPr>
          <a:xfrm>
            <a:off x="0" y="0"/>
            <a:ext cx="9144003" cy="5143501"/>
          </a:xfrm>
          <a:prstGeom prst="rect">
            <a:avLst/>
          </a:prstGeom>
          <a:noFill/>
          <a:ln>
            <a:noFill/>
          </a:ln>
        </p:spPr>
      </p:pic>
      <p:sp>
        <p:nvSpPr>
          <p:cNvPr id="81" name="Google Shape;81;p16"/>
          <p:cNvSpPr txBox="1">
            <a:spLocks noGrp="1"/>
          </p:cNvSpPr>
          <p:nvPr>
            <p:ph type="title"/>
          </p:nvPr>
        </p:nvSpPr>
        <p:spPr>
          <a:xfrm>
            <a:off x="405100" y="258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Satisfy"/>
                <a:ea typeface="Satisfy"/>
                <a:cs typeface="Satisfy"/>
                <a:sym typeface="Satisfy"/>
              </a:rPr>
              <a:t>Audience</a:t>
            </a:r>
            <a:endParaRPr>
              <a:solidFill>
                <a:schemeClr val="lt1"/>
              </a:solidFill>
              <a:latin typeface="Satisfy"/>
              <a:ea typeface="Satisfy"/>
              <a:cs typeface="Satisfy"/>
              <a:sym typeface="Satisfy"/>
            </a:endParaRPr>
          </a:p>
        </p:txBody>
      </p:sp>
      <p:sp>
        <p:nvSpPr>
          <p:cNvPr id="82" name="Google Shape;82;p16"/>
          <p:cNvSpPr txBox="1">
            <a:spLocks noGrp="1"/>
          </p:cNvSpPr>
          <p:nvPr>
            <p:ph type="body" idx="1"/>
          </p:nvPr>
        </p:nvSpPr>
        <p:spPr>
          <a:xfrm>
            <a:off x="302350" y="760275"/>
            <a:ext cx="4014900" cy="38685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Clr>
                <a:schemeClr val="lt1"/>
              </a:buClr>
              <a:buSzPct val="100000"/>
              <a:buFont typeface="Cormorant"/>
              <a:buChar char="●"/>
            </a:pPr>
            <a:r>
              <a:rPr lang="en">
                <a:solidFill>
                  <a:schemeClr val="lt1"/>
                </a:solidFill>
                <a:latin typeface="Cormorant"/>
                <a:ea typeface="Cormorant"/>
                <a:cs typeface="Cormorant"/>
                <a:sym typeface="Cormorant"/>
              </a:rPr>
              <a:t>Introverted—comfortable by themselves</a:t>
            </a:r>
            <a:endParaRPr>
              <a:solidFill>
                <a:schemeClr val="lt1"/>
              </a:solidFill>
              <a:latin typeface="Cormorant"/>
              <a:ea typeface="Cormorant"/>
              <a:cs typeface="Cormorant"/>
              <a:sym typeface="Cormorant"/>
            </a:endParaRPr>
          </a:p>
          <a:p>
            <a:pPr marL="457200" lvl="0" indent="-334327" algn="l" rtl="0">
              <a:spcBef>
                <a:spcPts val="0"/>
              </a:spcBef>
              <a:spcAft>
                <a:spcPts val="0"/>
              </a:spcAft>
              <a:buClr>
                <a:schemeClr val="lt1"/>
              </a:buClr>
              <a:buSzPct val="100000"/>
              <a:buFont typeface="Cormorant"/>
              <a:buChar char="●"/>
            </a:pPr>
            <a:r>
              <a:rPr lang="en">
                <a:solidFill>
                  <a:schemeClr val="lt1"/>
                </a:solidFill>
                <a:latin typeface="Cormorant"/>
                <a:ea typeface="Cormorant"/>
                <a:cs typeface="Cormorant"/>
                <a:sym typeface="Cormorant"/>
              </a:rPr>
              <a:t>Comfortable with their own thoughts, but not antisocial</a:t>
            </a:r>
            <a:endParaRPr>
              <a:solidFill>
                <a:schemeClr val="lt1"/>
              </a:solidFill>
              <a:latin typeface="Cormorant"/>
              <a:ea typeface="Cormorant"/>
              <a:cs typeface="Cormorant"/>
              <a:sym typeface="Cormorant"/>
            </a:endParaRPr>
          </a:p>
          <a:p>
            <a:pPr marL="457200" lvl="0" indent="-334327" algn="l" rtl="0">
              <a:spcBef>
                <a:spcPts val="0"/>
              </a:spcBef>
              <a:spcAft>
                <a:spcPts val="0"/>
              </a:spcAft>
              <a:buClr>
                <a:schemeClr val="lt1"/>
              </a:buClr>
              <a:buSzPct val="100000"/>
              <a:buFont typeface="Cormorant"/>
              <a:buChar char="●"/>
            </a:pPr>
            <a:r>
              <a:rPr lang="en">
                <a:solidFill>
                  <a:schemeClr val="lt1"/>
                </a:solidFill>
                <a:latin typeface="Cormorant"/>
                <a:ea typeface="Cormorant"/>
                <a:cs typeface="Cormorant"/>
                <a:sym typeface="Cormorant"/>
              </a:rPr>
              <a:t>Want to know the answer to every question—will search out answers persistently enough to annoy others</a:t>
            </a:r>
            <a:endParaRPr>
              <a:solidFill>
                <a:schemeClr val="lt1"/>
              </a:solidFill>
              <a:latin typeface="Cormorant"/>
              <a:ea typeface="Cormorant"/>
              <a:cs typeface="Cormorant"/>
              <a:sym typeface="Cormorant"/>
            </a:endParaRPr>
          </a:p>
          <a:p>
            <a:pPr marL="457200" lvl="0" indent="-334327" algn="l" rtl="0">
              <a:spcBef>
                <a:spcPts val="0"/>
              </a:spcBef>
              <a:spcAft>
                <a:spcPts val="0"/>
              </a:spcAft>
              <a:buClr>
                <a:schemeClr val="lt1"/>
              </a:buClr>
              <a:buSzPct val="100000"/>
              <a:buFont typeface="Cormorant"/>
              <a:buChar char="●"/>
            </a:pPr>
            <a:r>
              <a:rPr lang="en">
                <a:solidFill>
                  <a:schemeClr val="lt1"/>
                </a:solidFill>
                <a:latin typeface="Cormorant"/>
                <a:ea typeface="Cormorant"/>
                <a:cs typeface="Cormorant"/>
                <a:sym typeface="Cormorant"/>
              </a:rPr>
              <a:t>INTP</a:t>
            </a:r>
            <a:endParaRPr>
              <a:solidFill>
                <a:schemeClr val="lt1"/>
              </a:solidFill>
              <a:latin typeface="Cormorant"/>
              <a:ea typeface="Cormorant"/>
              <a:cs typeface="Cormorant"/>
              <a:sym typeface="Cormorant"/>
            </a:endParaRPr>
          </a:p>
          <a:p>
            <a:pPr marL="457200" lvl="0" indent="-334327" algn="l" rtl="0">
              <a:spcBef>
                <a:spcPts val="0"/>
              </a:spcBef>
              <a:spcAft>
                <a:spcPts val="0"/>
              </a:spcAft>
              <a:buClr>
                <a:schemeClr val="lt1"/>
              </a:buClr>
              <a:buSzPct val="100000"/>
              <a:buFont typeface="Cormorant"/>
              <a:buChar char="●"/>
            </a:pPr>
            <a:r>
              <a:rPr lang="en">
                <a:solidFill>
                  <a:schemeClr val="lt1"/>
                </a:solidFill>
                <a:latin typeface="Cormorant"/>
                <a:ea typeface="Cormorant"/>
                <a:cs typeface="Cormorant"/>
                <a:sym typeface="Cormorant"/>
              </a:rPr>
              <a:t>Daydreamers, yet hardworking; passion-driven</a:t>
            </a:r>
            <a:endParaRPr>
              <a:solidFill>
                <a:schemeClr val="lt1"/>
              </a:solidFill>
              <a:latin typeface="Cormorant"/>
              <a:ea typeface="Cormorant"/>
              <a:cs typeface="Cormorant"/>
              <a:sym typeface="Cormorant"/>
            </a:endParaRPr>
          </a:p>
          <a:p>
            <a:pPr marL="457200" lvl="0" indent="-334327" algn="l" rtl="0">
              <a:spcBef>
                <a:spcPts val="0"/>
              </a:spcBef>
              <a:spcAft>
                <a:spcPts val="0"/>
              </a:spcAft>
              <a:buClr>
                <a:schemeClr val="lt1"/>
              </a:buClr>
              <a:buSzPct val="100000"/>
              <a:buFont typeface="Cormorant"/>
              <a:buChar char="●"/>
            </a:pPr>
            <a:r>
              <a:rPr lang="en">
                <a:solidFill>
                  <a:schemeClr val="lt1"/>
                </a:solidFill>
                <a:latin typeface="Cormorant"/>
                <a:ea typeface="Cormorant"/>
                <a:cs typeface="Cormorant"/>
                <a:sym typeface="Cormorant"/>
              </a:rPr>
              <a:t>Prefer fiction with gray morals</a:t>
            </a:r>
            <a:endParaRPr>
              <a:solidFill>
                <a:schemeClr val="lt1"/>
              </a:solidFill>
              <a:latin typeface="Cormorant"/>
              <a:ea typeface="Cormorant"/>
              <a:cs typeface="Cormorant"/>
              <a:sym typeface="Cormorant"/>
            </a:endParaRPr>
          </a:p>
          <a:p>
            <a:pPr marL="457200" lvl="0" indent="-334327" algn="l" rtl="0">
              <a:spcBef>
                <a:spcPts val="0"/>
              </a:spcBef>
              <a:spcAft>
                <a:spcPts val="0"/>
              </a:spcAft>
              <a:buClr>
                <a:schemeClr val="lt1"/>
              </a:buClr>
              <a:buSzPct val="100000"/>
              <a:buFont typeface="Cormorant"/>
              <a:buChar char="●"/>
            </a:pPr>
            <a:r>
              <a:rPr lang="en">
                <a:solidFill>
                  <a:schemeClr val="lt1"/>
                </a:solidFill>
                <a:latin typeface="Cormorant"/>
                <a:ea typeface="Cormorant"/>
                <a:cs typeface="Cormorant"/>
                <a:sym typeface="Cormorant"/>
              </a:rPr>
              <a:t>See personalities as puzzles</a:t>
            </a:r>
            <a:endParaRPr>
              <a:solidFill>
                <a:schemeClr val="lt1"/>
              </a:solidFill>
              <a:latin typeface="Cormorant"/>
              <a:ea typeface="Cormorant"/>
              <a:cs typeface="Cormorant"/>
              <a:sym typeface="Cormorant"/>
            </a:endParaRPr>
          </a:p>
          <a:p>
            <a:pPr marL="457200" lvl="0" indent="-334327" algn="l" rtl="0">
              <a:spcBef>
                <a:spcPts val="0"/>
              </a:spcBef>
              <a:spcAft>
                <a:spcPts val="0"/>
              </a:spcAft>
              <a:buClr>
                <a:schemeClr val="lt1"/>
              </a:buClr>
              <a:buSzPct val="100000"/>
              <a:buFont typeface="Cormorant"/>
              <a:buChar char="●"/>
            </a:pPr>
            <a:r>
              <a:rPr lang="en">
                <a:solidFill>
                  <a:schemeClr val="lt1"/>
                </a:solidFill>
                <a:latin typeface="Cormorant"/>
                <a:ea typeface="Cormorant"/>
                <a:cs typeface="Cormorant"/>
                <a:sym typeface="Cormorant"/>
              </a:rPr>
              <a:t>Like intellectual stimulation, freedom and puzzles</a:t>
            </a:r>
            <a:endParaRPr>
              <a:solidFill>
                <a:schemeClr val="lt1"/>
              </a:solidFill>
              <a:latin typeface="Cormorant"/>
              <a:ea typeface="Cormorant"/>
              <a:cs typeface="Cormorant"/>
              <a:sym typeface="Cormorant"/>
            </a:endParaRPr>
          </a:p>
          <a:p>
            <a:pPr marL="457200" lvl="0" indent="-334327" algn="l" rtl="0">
              <a:spcBef>
                <a:spcPts val="0"/>
              </a:spcBef>
              <a:spcAft>
                <a:spcPts val="0"/>
              </a:spcAft>
              <a:buClr>
                <a:schemeClr val="lt1"/>
              </a:buClr>
              <a:buSzPct val="100000"/>
              <a:buFont typeface="Cormorant"/>
              <a:buChar char="●"/>
            </a:pPr>
            <a:r>
              <a:rPr lang="en">
                <a:solidFill>
                  <a:schemeClr val="lt1"/>
                </a:solidFill>
                <a:latin typeface="Cormorant"/>
                <a:ea typeface="Cormorant"/>
                <a:cs typeface="Cormorant"/>
                <a:sym typeface="Cormorant"/>
              </a:rPr>
              <a:t>Achievement-driven</a:t>
            </a:r>
            <a:endParaRPr>
              <a:solidFill>
                <a:schemeClr val="lt1"/>
              </a:solidFill>
              <a:latin typeface="Cormorant"/>
              <a:ea typeface="Cormorant"/>
              <a:cs typeface="Cormorant"/>
              <a:sym typeface="Cormorant"/>
            </a:endParaRPr>
          </a:p>
          <a:p>
            <a:pPr marL="457200" lvl="0" indent="-334327" algn="l" rtl="0">
              <a:spcBef>
                <a:spcPts val="0"/>
              </a:spcBef>
              <a:spcAft>
                <a:spcPts val="0"/>
              </a:spcAft>
              <a:buClr>
                <a:schemeClr val="lt1"/>
              </a:buClr>
              <a:buSzPct val="100000"/>
              <a:buFont typeface="Cormorant"/>
              <a:buChar char="●"/>
            </a:pPr>
            <a:r>
              <a:rPr lang="en">
                <a:solidFill>
                  <a:schemeClr val="lt1"/>
                </a:solidFill>
                <a:latin typeface="Cormorant"/>
                <a:ea typeface="Cormorant"/>
                <a:cs typeface="Cormorant"/>
                <a:sym typeface="Cormorant"/>
              </a:rPr>
              <a:t>Fictional role players </a:t>
            </a:r>
            <a:endParaRPr>
              <a:solidFill>
                <a:schemeClr val="lt1"/>
              </a:solidFill>
              <a:latin typeface="Cormorant"/>
              <a:ea typeface="Cormorant"/>
              <a:cs typeface="Cormorant"/>
              <a:sym typeface="Cormoran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p:nvPr/>
        </p:nvSpPr>
        <p:spPr>
          <a:xfrm>
            <a:off x="311700" y="749025"/>
            <a:ext cx="4600800" cy="423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650">
                <a:solidFill>
                  <a:schemeClr val="accent3"/>
                </a:solidFill>
                <a:latin typeface="Cormorant"/>
                <a:ea typeface="Cormorant"/>
                <a:cs typeface="Cormorant"/>
                <a:sym typeface="Cormorant"/>
              </a:rPr>
              <a:t>Isabel is in her mid-twenties and just starting her first job as an entry-level industrial-organizational psychologist. She initially struggled to find a job when she left college, but ended up landing a job with a small firm several states away from her family. As a bit of a homebody, it’s the first time she’s lived away from her family; she’s had trouble adjusting socially, since she tends to stick to her small circle of friends as much as she can. In her free time, Isabel is trying to learn the guitar, and she takes some time every weekend to visit a small local bookshop near her new apartment to browse the new releases. Although the owners recognize her easily, they’ve never spoken to her for long enough to learn her name. </a:t>
            </a:r>
            <a:endParaRPr sz="1650">
              <a:solidFill>
                <a:schemeClr val="accent3"/>
              </a:solidFill>
              <a:latin typeface="Cormorant"/>
              <a:ea typeface="Cormorant"/>
              <a:cs typeface="Cormorant"/>
              <a:sym typeface="Cormorant"/>
            </a:endParaRPr>
          </a:p>
        </p:txBody>
      </p:sp>
      <p:pic>
        <p:nvPicPr>
          <p:cNvPr id="88" name="Google Shape;88;p17"/>
          <p:cNvPicPr preferRelativeResize="0"/>
          <p:nvPr/>
        </p:nvPicPr>
        <p:blipFill rotWithShape="1">
          <a:blip r:embed="rId3">
            <a:alphaModFix/>
          </a:blip>
          <a:srcRect l="18304" r="30074"/>
          <a:stretch/>
        </p:blipFill>
        <p:spPr>
          <a:xfrm>
            <a:off x="5160525" y="0"/>
            <a:ext cx="3983473" cy="5143501"/>
          </a:xfrm>
          <a:prstGeom prst="rect">
            <a:avLst/>
          </a:prstGeom>
          <a:noFill/>
          <a:ln>
            <a:noFill/>
          </a:ln>
        </p:spPr>
      </p:pic>
      <p:sp>
        <p:nvSpPr>
          <p:cNvPr id="89" name="Google Shape;89;p17"/>
          <p:cNvSpPr txBox="1">
            <a:spLocks noGrp="1"/>
          </p:cNvSpPr>
          <p:nvPr>
            <p:ph type="title"/>
          </p:nvPr>
        </p:nvSpPr>
        <p:spPr>
          <a:xfrm>
            <a:off x="311700" y="211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Satisfy"/>
                <a:ea typeface="Satisfy"/>
                <a:cs typeface="Satisfy"/>
                <a:sym typeface="Satisfy"/>
              </a:rPr>
              <a:t>Psychographic</a:t>
            </a:r>
            <a:endParaRPr>
              <a:latin typeface="Satisfy"/>
              <a:ea typeface="Satisfy"/>
              <a:cs typeface="Satisfy"/>
              <a:sym typeface="Satisf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291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Satisfy"/>
                <a:ea typeface="Satisfy"/>
                <a:cs typeface="Satisfy"/>
                <a:sym typeface="Satisfy"/>
              </a:rPr>
              <a:t>Constraints</a:t>
            </a:r>
            <a:endParaRPr>
              <a:latin typeface="Satisfy"/>
              <a:ea typeface="Satisfy"/>
              <a:cs typeface="Satisfy"/>
              <a:sym typeface="Satisfy"/>
            </a:endParaRPr>
          </a:p>
        </p:txBody>
      </p:sp>
      <p:sp>
        <p:nvSpPr>
          <p:cNvPr id="95" name="Google Shape;95;p18"/>
          <p:cNvSpPr txBox="1">
            <a:spLocks noGrp="1"/>
          </p:cNvSpPr>
          <p:nvPr>
            <p:ph type="body" idx="1"/>
          </p:nvPr>
        </p:nvSpPr>
        <p:spPr>
          <a:xfrm>
            <a:off x="311700" y="944775"/>
            <a:ext cx="4554600" cy="3576900"/>
          </a:xfrm>
          <a:prstGeom prst="rect">
            <a:avLst/>
          </a:prstGeom>
        </p:spPr>
        <p:txBody>
          <a:bodyPr spcFirstLastPara="1" wrap="square" lIns="91425" tIns="91425" rIns="91425" bIns="91425" anchor="t" anchorCtr="0">
            <a:noAutofit/>
          </a:bodyPr>
          <a:lstStyle/>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Explicit descriptions of game choices, hints at consequences</a:t>
            </a:r>
            <a:endParaRPr sz="1650">
              <a:latin typeface="Cormorant"/>
              <a:ea typeface="Cormorant"/>
              <a:cs typeface="Cormorant"/>
              <a:sym typeface="Cormorant"/>
            </a:endParaRPr>
          </a:p>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Limited amount of shocking content</a:t>
            </a:r>
            <a:endParaRPr sz="1650">
              <a:latin typeface="Cormorant"/>
              <a:ea typeface="Cormorant"/>
              <a:cs typeface="Cormorant"/>
              <a:sym typeface="Cormorant"/>
            </a:endParaRPr>
          </a:p>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A more structured approach to quests (audience seems to like their habits and their routine)</a:t>
            </a:r>
            <a:endParaRPr sz="1650">
              <a:latin typeface="Cormorant"/>
              <a:ea typeface="Cormorant"/>
              <a:cs typeface="Cormorant"/>
              <a:sym typeface="Cormorant"/>
            </a:endParaRPr>
          </a:p>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Focus on fiction, subverted tropes, morale questions and novelty </a:t>
            </a:r>
            <a:endParaRPr sz="1650">
              <a:latin typeface="Cormorant"/>
              <a:ea typeface="Cormorant"/>
              <a:cs typeface="Cormorant"/>
              <a:sym typeface="Cormorant"/>
            </a:endParaRPr>
          </a:p>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Quests could be structured as mysteries, letting the player find answer through gathering “clues”; each quest must leave the player with an unanswered question </a:t>
            </a:r>
            <a:endParaRPr sz="1650">
              <a:latin typeface="Cormorant"/>
              <a:ea typeface="Cormorant"/>
              <a:cs typeface="Cormorant"/>
              <a:sym typeface="Cormorant"/>
            </a:endParaRPr>
          </a:p>
        </p:txBody>
      </p:sp>
      <p:pic>
        <p:nvPicPr>
          <p:cNvPr id="96" name="Google Shape;96;p18"/>
          <p:cNvPicPr preferRelativeResize="0"/>
          <p:nvPr/>
        </p:nvPicPr>
        <p:blipFill rotWithShape="1">
          <a:blip r:embed="rId3">
            <a:alphaModFix/>
          </a:blip>
          <a:srcRect l="24610" r="26237" b="5123"/>
          <a:stretch/>
        </p:blipFill>
        <p:spPr>
          <a:xfrm>
            <a:off x="5145950" y="0"/>
            <a:ext cx="3998049"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p:nvPr/>
        </p:nvSpPr>
        <p:spPr>
          <a:xfrm>
            <a:off x="3445200" y="1444950"/>
            <a:ext cx="2253600" cy="225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02" name="Google Shape;102;p19"/>
          <p:cNvSpPr/>
          <p:nvPr/>
        </p:nvSpPr>
        <p:spPr>
          <a:xfrm>
            <a:off x="6468650" y="1444950"/>
            <a:ext cx="2253600" cy="225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pic>
        <p:nvPicPr>
          <p:cNvPr id="103" name="Google Shape;103;p19"/>
          <p:cNvPicPr preferRelativeResize="0"/>
          <p:nvPr/>
        </p:nvPicPr>
        <p:blipFill rotWithShape="1">
          <a:blip r:embed="rId3">
            <a:alphaModFix/>
          </a:blip>
          <a:srcRect l="30681" t="16745" r="23648" b="14737"/>
          <a:stretch/>
        </p:blipFill>
        <p:spPr>
          <a:xfrm>
            <a:off x="421750" y="1444950"/>
            <a:ext cx="2253600" cy="2253600"/>
          </a:xfrm>
          <a:prstGeom prst="ellipse">
            <a:avLst/>
          </a:prstGeom>
          <a:noFill/>
          <a:ln>
            <a:noFill/>
          </a:ln>
        </p:spPr>
      </p:pic>
      <p:sp>
        <p:nvSpPr>
          <p:cNvPr id="104" name="Google Shape;104;p19"/>
          <p:cNvSpPr txBox="1"/>
          <p:nvPr/>
        </p:nvSpPr>
        <p:spPr>
          <a:xfrm>
            <a:off x="713800" y="2251350"/>
            <a:ext cx="1669500" cy="6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latin typeface="Satisfy"/>
                <a:ea typeface="Satisfy"/>
                <a:cs typeface="Satisfy"/>
                <a:sym typeface="Satisfy"/>
              </a:rPr>
              <a:t>Possession</a:t>
            </a:r>
            <a:endParaRPr sz="2800">
              <a:latin typeface="Satisfy"/>
              <a:ea typeface="Satisfy"/>
              <a:cs typeface="Satisfy"/>
              <a:sym typeface="Satisfy"/>
            </a:endParaRPr>
          </a:p>
        </p:txBody>
      </p:sp>
      <p:sp>
        <p:nvSpPr>
          <p:cNvPr id="105" name="Google Shape;105;p19"/>
          <p:cNvSpPr txBox="1"/>
          <p:nvPr/>
        </p:nvSpPr>
        <p:spPr>
          <a:xfrm>
            <a:off x="3737250" y="2251350"/>
            <a:ext cx="1669500" cy="6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accent2"/>
                </a:solidFill>
                <a:latin typeface="Satisfy"/>
                <a:ea typeface="Satisfy"/>
                <a:cs typeface="Satisfy"/>
                <a:sym typeface="Satisfy"/>
              </a:rPr>
              <a:t>Puzzles</a:t>
            </a:r>
            <a:endParaRPr sz="2800">
              <a:solidFill>
                <a:schemeClr val="accent2"/>
              </a:solidFill>
              <a:latin typeface="Satisfy"/>
              <a:ea typeface="Satisfy"/>
              <a:cs typeface="Satisfy"/>
              <a:sym typeface="Satisfy"/>
            </a:endParaRPr>
          </a:p>
        </p:txBody>
      </p:sp>
      <p:sp>
        <p:nvSpPr>
          <p:cNvPr id="106" name="Google Shape;106;p19"/>
          <p:cNvSpPr txBox="1"/>
          <p:nvPr/>
        </p:nvSpPr>
        <p:spPr>
          <a:xfrm>
            <a:off x="6760700" y="2056700"/>
            <a:ext cx="1669500" cy="6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accent2"/>
                </a:solidFill>
                <a:latin typeface="Satisfy"/>
                <a:ea typeface="Satisfy"/>
                <a:cs typeface="Satisfy"/>
                <a:sym typeface="Satisfy"/>
              </a:rPr>
              <a:t>Mystery</a:t>
            </a:r>
            <a:endParaRPr sz="2800">
              <a:solidFill>
                <a:schemeClr val="accent2"/>
              </a:solidFill>
              <a:latin typeface="Satisfy"/>
              <a:ea typeface="Satisfy"/>
              <a:cs typeface="Satisfy"/>
              <a:sym typeface="Satisfy"/>
            </a:endParaRPr>
          </a:p>
          <a:p>
            <a:pPr marL="0" lvl="0" indent="0" algn="ctr" rtl="0">
              <a:spcBef>
                <a:spcPts val="0"/>
              </a:spcBef>
              <a:spcAft>
                <a:spcPts val="0"/>
              </a:spcAft>
              <a:buNone/>
            </a:pPr>
            <a:r>
              <a:rPr lang="en" sz="2800">
                <a:solidFill>
                  <a:schemeClr val="accent2"/>
                </a:solidFill>
                <a:latin typeface="Satisfy"/>
                <a:ea typeface="Satisfy"/>
                <a:cs typeface="Satisfy"/>
                <a:sym typeface="Satisfy"/>
              </a:rPr>
              <a:t>Solving</a:t>
            </a:r>
            <a:endParaRPr sz="2800">
              <a:solidFill>
                <a:schemeClr val="accent2"/>
              </a:solidFill>
              <a:latin typeface="Satisfy"/>
              <a:ea typeface="Satisfy"/>
              <a:cs typeface="Satisfy"/>
              <a:sym typeface="Satisf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Satisfy"/>
                <a:ea typeface="Satisfy"/>
                <a:cs typeface="Satisfy"/>
                <a:sym typeface="Satisfy"/>
              </a:rPr>
              <a:t>Possession</a:t>
            </a:r>
            <a:endParaRPr>
              <a:latin typeface="Satisfy"/>
              <a:ea typeface="Satisfy"/>
              <a:cs typeface="Satisfy"/>
              <a:sym typeface="Satisfy"/>
            </a:endParaRPr>
          </a:p>
        </p:txBody>
      </p:sp>
      <p:sp>
        <p:nvSpPr>
          <p:cNvPr id="112" name="Google Shape;11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As the primary mechanic, Dorothea can take control over a person and use their abilities to navigate through the level or extract any info they might have</a:t>
            </a:r>
            <a:endParaRPr sz="1650">
              <a:latin typeface="Cormorant"/>
              <a:ea typeface="Cormorant"/>
              <a:cs typeface="Cormorant"/>
              <a:sym typeface="Cormorant"/>
            </a:endParaRPr>
          </a:p>
          <a:p>
            <a:pPr marL="914400" lvl="1" indent="-317500" algn="l" rtl="0">
              <a:spcBef>
                <a:spcPts val="0"/>
              </a:spcBef>
              <a:spcAft>
                <a:spcPts val="0"/>
              </a:spcAft>
              <a:buSzPts val="1400"/>
              <a:buFont typeface="Cormorant"/>
              <a:buChar char="○"/>
            </a:pPr>
            <a:r>
              <a:rPr lang="en">
                <a:latin typeface="Cormorant"/>
                <a:ea typeface="Cormorant"/>
                <a:cs typeface="Cormorant"/>
                <a:sym typeface="Cormorant"/>
              </a:rPr>
              <a:t>Reveal parts of the map</a:t>
            </a:r>
            <a:endParaRPr>
              <a:latin typeface="Cormorant"/>
              <a:ea typeface="Cormorant"/>
              <a:cs typeface="Cormorant"/>
              <a:sym typeface="Cormorant"/>
            </a:endParaRPr>
          </a:p>
          <a:p>
            <a:pPr marL="914400" lvl="1" indent="-317500" algn="l" rtl="0">
              <a:spcBef>
                <a:spcPts val="0"/>
              </a:spcBef>
              <a:spcAft>
                <a:spcPts val="0"/>
              </a:spcAft>
              <a:buSzPts val="1400"/>
              <a:buFont typeface="Cormorant"/>
              <a:buChar char="○"/>
            </a:pPr>
            <a:r>
              <a:rPr lang="en">
                <a:latin typeface="Cormorant"/>
                <a:ea typeface="Cormorant"/>
                <a:cs typeface="Cormorant"/>
                <a:sym typeface="Cormorant"/>
              </a:rPr>
              <a:t>Give hints/clues about the current roadblock</a:t>
            </a:r>
            <a:endParaRPr>
              <a:latin typeface="Cormorant"/>
              <a:ea typeface="Cormorant"/>
              <a:cs typeface="Cormorant"/>
              <a:sym typeface="Cormorant"/>
            </a:endParaRPr>
          </a:p>
          <a:p>
            <a:pPr marL="914400" lvl="1" indent="-317500" algn="l" rtl="0">
              <a:spcBef>
                <a:spcPts val="0"/>
              </a:spcBef>
              <a:spcAft>
                <a:spcPts val="0"/>
              </a:spcAft>
              <a:buSzPts val="1400"/>
              <a:buFont typeface="Cormorant"/>
              <a:buChar char="○"/>
            </a:pPr>
            <a:r>
              <a:rPr lang="en">
                <a:latin typeface="Cormorant"/>
                <a:ea typeface="Cormorant"/>
                <a:cs typeface="Cormorant"/>
                <a:sym typeface="Cormorant"/>
              </a:rPr>
              <a:t>The ability to conversate with people related to the possessed to better understand them.</a:t>
            </a:r>
            <a:endParaRPr>
              <a:latin typeface="Cormorant"/>
              <a:ea typeface="Cormorant"/>
              <a:cs typeface="Cormorant"/>
              <a:sym typeface="Cormorant"/>
            </a:endParaRPr>
          </a:p>
          <a:p>
            <a:pPr marL="914400" lvl="1" indent="-317500" algn="l" rtl="0">
              <a:spcBef>
                <a:spcPts val="0"/>
              </a:spcBef>
              <a:spcAft>
                <a:spcPts val="0"/>
              </a:spcAft>
              <a:buSzPts val="1400"/>
              <a:buFont typeface="Cormorant"/>
              <a:buChar char="○"/>
            </a:pPr>
            <a:r>
              <a:rPr lang="en">
                <a:latin typeface="Cormorant"/>
                <a:ea typeface="Cormorant"/>
                <a:cs typeface="Cormorant"/>
                <a:sym typeface="Cormorant"/>
              </a:rPr>
              <a:t>Gain a permanent clue to the ongoing mystery behind spirits and the physical world itself.</a:t>
            </a:r>
            <a:endParaRPr>
              <a:latin typeface="Cormorant"/>
              <a:ea typeface="Cormorant"/>
              <a:cs typeface="Cormorant"/>
              <a:sym typeface="Cormorant"/>
            </a:endParaRPr>
          </a:p>
          <a:p>
            <a:pPr marL="457200" lvl="0" indent="-333375" algn="l" rtl="0">
              <a:spcBef>
                <a:spcPts val="0"/>
              </a:spcBef>
              <a:spcAft>
                <a:spcPts val="0"/>
              </a:spcAft>
              <a:buSzPts val="1650"/>
              <a:buFont typeface="Cormorant"/>
              <a:buChar char="●"/>
            </a:pPr>
            <a:r>
              <a:rPr lang="en" sz="1650">
                <a:latin typeface="Cormorant"/>
                <a:ea typeface="Cormorant"/>
                <a:cs typeface="Cormorant"/>
                <a:sym typeface="Cormorant"/>
              </a:rPr>
              <a:t>However, some are not so readily possessible. These people are aware of the existence of spirits and have protections that prevent them from being possessed and may even hinder the player if nearby.</a:t>
            </a:r>
            <a:endParaRPr sz="1650">
              <a:latin typeface="Cormorant"/>
              <a:ea typeface="Cormorant"/>
              <a:cs typeface="Cormorant"/>
              <a:sym typeface="Cormorant"/>
            </a:endParaRPr>
          </a:p>
          <a:p>
            <a:pPr marL="914400" lvl="1" indent="-317500" algn="l" rtl="0">
              <a:spcBef>
                <a:spcPts val="0"/>
              </a:spcBef>
              <a:spcAft>
                <a:spcPts val="0"/>
              </a:spcAft>
              <a:buSzPts val="1400"/>
              <a:buFont typeface="Cormorant"/>
              <a:buChar char="○"/>
            </a:pPr>
            <a:r>
              <a:rPr lang="en">
                <a:latin typeface="Cormorant"/>
                <a:ea typeface="Cormorant"/>
                <a:cs typeface="Cormorant"/>
                <a:sym typeface="Cormorant"/>
              </a:rPr>
              <a:t>To make matters worse, if they become suspicious, they may try to search for and capture Dorothea.</a:t>
            </a:r>
            <a:endParaRPr>
              <a:latin typeface="Cormorant"/>
              <a:ea typeface="Cormorant"/>
              <a:cs typeface="Cormorant"/>
              <a:sym typeface="Cormorant"/>
            </a:endParaRPr>
          </a:p>
          <a:p>
            <a:pPr marL="1371600" lvl="2" indent="-317500" algn="l" rtl="0">
              <a:spcBef>
                <a:spcPts val="0"/>
              </a:spcBef>
              <a:spcAft>
                <a:spcPts val="0"/>
              </a:spcAft>
              <a:buSzPts val="1400"/>
              <a:buFont typeface="Cormorant"/>
              <a:buChar char="■"/>
            </a:pPr>
            <a:r>
              <a:rPr lang="en">
                <a:latin typeface="Cormorant"/>
                <a:ea typeface="Cormorant"/>
                <a:cs typeface="Cormorant"/>
                <a:sym typeface="Cormorant"/>
              </a:rPr>
              <a:t>However, the player can possess objects to evade detection.</a:t>
            </a:r>
            <a:endParaRPr>
              <a:latin typeface="Cormorant"/>
              <a:ea typeface="Cormorant"/>
              <a:cs typeface="Cormorant"/>
              <a:sym typeface="Cormoran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p:nvPr/>
        </p:nvSpPr>
        <p:spPr>
          <a:xfrm>
            <a:off x="421750" y="1444950"/>
            <a:ext cx="2253600" cy="225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18" name="Google Shape;118;p21"/>
          <p:cNvSpPr/>
          <p:nvPr/>
        </p:nvSpPr>
        <p:spPr>
          <a:xfrm>
            <a:off x="6468650" y="1444950"/>
            <a:ext cx="2253600" cy="225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19" name="Google Shape;119;p21"/>
          <p:cNvSpPr txBox="1"/>
          <p:nvPr/>
        </p:nvSpPr>
        <p:spPr>
          <a:xfrm>
            <a:off x="713800" y="2251350"/>
            <a:ext cx="1669500" cy="64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800">
                <a:solidFill>
                  <a:schemeClr val="accent2"/>
                </a:solidFill>
                <a:latin typeface="Satisfy"/>
                <a:ea typeface="Satisfy"/>
                <a:cs typeface="Satisfy"/>
                <a:sym typeface="Satisfy"/>
              </a:rPr>
              <a:t>Possession</a:t>
            </a:r>
            <a:endParaRPr sz="2800">
              <a:latin typeface="Satisfy"/>
              <a:ea typeface="Satisfy"/>
              <a:cs typeface="Satisfy"/>
              <a:sym typeface="Satisfy"/>
            </a:endParaRPr>
          </a:p>
        </p:txBody>
      </p:sp>
      <p:pic>
        <p:nvPicPr>
          <p:cNvPr id="120" name="Google Shape;120;p21"/>
          <p:cNvPicPr preferRelativeResize="0"/>
          <p:nvPr/>
        </p:nvPicPr>
        <p:blipFill rotWithShape="1">
          <a:blip r:embed="rId3">
            <a:alphaModFix/>
          </a:blip>
          <a:srcRect l="51490" t="49075" r="19304" b="7110"/>
          <a:stretch/>
        </p:blipFill>
        <p:spPr>
          <a:xfrm>
            <a:off x="3445200" y="1444950"/>
            <a:ext cx="2253600" cy="2253600"/>
          </a:xfrm>
          <a:prstGeom prst="ellipse">
            <a:avLst/>
          </a:prstGeom>
          <a:noFill/>
          <a:ln>
            <a:noFill/>
          </a:ln>
        </p:spPr>
      </p:pic>
      <p:sp>
        <p:nvSpPr>
          <p:cNvPr id="121" name="Google Shape;121;p21"/>
          <p:cNvSpPr txBox="1"/>
          <p:nvPr/>
        </p:nvSpPr>
        <p:spPr>
          <a:xfrm>
            <a:off x="3737250" y="2251350"/>
            <a:ext cx="1669500" cy="6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latin typeface="Satisfy"/>
                <a:ea typeface="Satisfy"/>
                <a:cs typeface="Satisfy"/>
                <a:sym typeface="Satisfy"/>
              </a:rPr>
              <a:t>Puzzles</a:t>
            </a:r>
            <a:endParaRPr sz="2800">
              <a:latin typeface="Satisfy"/>
              <a:ea typeface="Satisfy"/>
              <a:cs typeface="Satisfy"/>
              <a:sym typeface="Satisfy"/>
            </a:endParaRPr>
          </a:p>
        </p:txBody>
      </p:sp>
      <p:sp>
        <p:nvSpPr>
          <p:cNvPr id="122" name="Google Shape;122;p21"/>
          <p:cNvSpPr txBox="1"/>
          <p:nvPr/>
        </p:nvSpPr>
        <p:spPr>
          <a:xfrm>
            <a:off x="6760700" y="2056700"/>
            <a:ext cx="1669500" cy="6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accent2"/>
                </a:solidFill>
                <a:latin typeface="Satisfy"/>
                <a:ea typeface="Satisfy"/>
                <a:cs typeface="Satisfy"/>
                <a:sym typeface="Satisfy"/>
              </a:rPr>
              <a:t>Mystery</a:t>
            </a:r>
            <a:endParaRPr sz="2800">
              <a:solidFill>
                <a:schemeClr val="accent2"/>
              </a:solidFill>
              <a:latin typeface="Satisfy"/>
              <a:ea typeface="Satisfy"/>
              <a:cs typeface="Satisfy"/>
              <a:sym typeface="Satisfy"/>
            </a:endParaRPr>
          </a:p>
          <a:p>
            <a:pPr marL="0" lvl="0" indent="0" algn="ctr" rtl="0">
              <a:spcBef>
                <a:spcPts val="0"/>
              </a:spcBef>
              <a:spcAft>
                <a:spcPts val="0"/>
              </a:spcAft>
              <a:buNone/>
            </a:pPr>
            <a:r>
              <a:rPr lang="en" sz="2800">
                <a:solidFill>
                  <a:schemeClr val="accent2"/>
                </a:solidFill>
                <a:latin typeface="Satisfy"/>
                <a:ea typeface="Satisfy"/>
                <a:cs typeface="Satisfy"/>
                <a:sym typeface="Satisfy"/>
              </a:rPr>
              <a:t>Solving</a:t>
            </a:r>
            <a:endParaRPr sz="2800">
              <a:solidFill>
                <a:schemeClr val="accent2"/>
              </a:solidFill>
              <a:latin typeface="Satisfy"/>
              <a:ea typeface="Satisfy"/>
              <a:cs typeface="Satisfy"/>
              <a:sym typeface="Satisfy"/>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823</Words>
  <Application>Microsoft Office PowerPoint</Application>
  <PresentationFormat>On-screen Show (16:9)</PresentationFormat>
  <Paragraphs>57</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Oswald</vt:lpstr>
      <vt:lpstr>Satisfy</vt:lpstr>
      <vt:lpstr>Cormorant</vt:lpstr>
      <vt:lpstr>Arial</vt:lpstr>
      <vt:lpstr>Average</vt:lpstr>
      <vt:lpstr>Slate</vt:lpstr>
      <vt:lpstr>PowerPoint Presentation</vt:lpstr>
      <vt:lpstr>PowerPoint Presentation</vt:lpstr>
      <vt:lpstr>PowerPoint Presentation</vt:lpstr>
      <vt:lpstr>Audience</vt:lpstr>
      <vt:lpstr>Psychographic</vt:lpstr>
      <vt:lpstr>Constraints</vt:lpstr>
      <vt:lpstr>PowerPoint Presentation</vt:lpstr>
      <vt:lpstr>Possession</vt:lpstr>
      <vt:lpstr>PowerPoint Presentation</vt:lpstr>
      <vt:lpstr>Puzzles</vt:lpstr>
      <vt:lpstr>PowerPoint Presentation</vt:lpstr>
      <vt:lpstr>Mystery Solving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Jenna Stellmack</cp:lastModifiedBy>
  <cp:revision>1</cp:revision>
  <dcterms:modified xsi:type="dcterms:W3CDTF">2025-05-22T18:47:58Z</dcterms:modified>
</cp:coreProperties>
</file>