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69" r:id="rId4"/>
    <p:sldId id="271" r:id="rId5"/>
    <p:sldId id="267" r:id="rId6"/>
    <p:sldId id="268" r:id="rId7"/>
    <p:sldId id="278" r:id="rId8"/>
    <p:sldId id="279" r:id="rId9"/>
    <p:sldId id="280" r:id="rId10"/>
    <p:sldId id="281" r:id="rId11"/>
    <p:sldId id="282" r:id="rId12"/>
    <p:sldId id="283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71577" autoAdjust="0"/>
  </p:normalViewPr>
  <p:slideViewPr>
    <p:cSldViewPr snapToGrid="0">
      <p:cViewPr varScale="1">
        <p:scale>
          <a:sx n="81" d="100"/>
          <a:sy n="81" d="100"/>
        </p:scale>
        <p:origin x="16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4DB43-D767-4C2F-A550-3E114094A05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04D4D-36DC-4EC1-96F0-5DEDB2A5E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3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2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2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3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3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0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04D4D-36DC-4EC1-96F0-5DEDB2A5E5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1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F63A-C5FB-4848-B5AA-237BC8ABE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8A4EA-05FC-4193-A22E-59063517B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F4828-30A6-4ACE-B5D8-FA7506A0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11FF4-2EFA-46D8-A93E-174AE950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7714-D3B2-408D-893C-F7377654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5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E9808-0E66-481D-AB31-DAED5B0D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71441-0AEE-45A2-A7E5-38A1B01EA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E5A84-3AD5-42D2-A5B9-53A2D4AF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D66-1DCB-40EC-AD4B-8436D21F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E0845-FCFB-4A7F-88C3-37188EEF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214366-DBBE-4223-AB66-A4DA02E52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ED5BE-2A8A-4047-BBE7-8819B5D05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8D84-184E-4D2E-A2EF-0C7EAE19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A4A71-2A0B-4336-B4D3-7E6BC4DD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9D9F0-7637-4DE8-855A-5D40A9E2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3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89D0-B130-4FEB-A141-0807B5D9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123F5-9C89-4034-A58A-5FE3FB435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4DECC-2CF9-4570-B165-C18EF2C0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02342-EA19-4318-A989-F71850E9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50FA-6A76-49CD-A963-44E65F03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7E4D-44B3-438C-BAD6-CAD7F94F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092B6-C4F1-4B7E-8BC2-B7F6344FD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BDA45-F018-4E56-B85E-B5BAE150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FFF48-1D77-4913-BAFC-31CF0393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8E656-0F4C-463E-9FAB-488FD55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6A4F-4944-4A37-9C73-C3B18BF7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DE99A-40FC-4E43-8132-B9E212FF5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A7B69-B4EF-40EC-BBFF-D215245FE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29F85-7C5B-4E5F-AAE3-C66E3680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C221D-4910-484A-B012-6063D2FD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837A8-A302-46B3-B7EC-B0F58645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8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289-4766-420E-8A2D-C9CA4B20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BEFD1-F15D-4EFA-BB58-5009BAC5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6774B-AD2C-4E8F-ABB3-C5F48091C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C00E4-EFC4-4C7E-BF1A-7CE2E1C61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4BA1E-45CF-4780-9863-63F8479AA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C4085-6E07-4953-A60A-A85C4C64A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34B76-DC4B-45F6-937E-4C5FB844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96393-35A0-4142-882B-4EEA0E29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2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E151-B584-4183-986C-44B98E922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42A3A-4A9D-47D0-A44C-51FBF750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C2879-9275-453B-9F75-5140AE0A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88918-7D63-462C-83B2-749ACA7F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D4B7C-A7E9-4EFD-96E4-FDCF255B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977CC-DDE8-4AC8-978C-B4C89B10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66BBC-5D13-425E-807A-056575EE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2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DE40C-9177-43B4-BC1D-FBB9D4AB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28A6-6F7D-40F7-8237-78825785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866D3-EC58-4E24-9649-6ECA9DAE8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95A45-C0D6-429F-B326-F8F397D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0AF2E-CED4-4F77-A6AB-40867A24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DEDE5-6269-454A-9FAC-46FB0CB0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3551-BA85-4C89-AB68-86ECDD84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35E8B-77A7-4DB3-8910-D4AB3B609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FA2F0-49A0-4F89-931A-E69B2912A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C1A49-F668-4A97-9706-0FBE7689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8705-9038-45CF-B02A-D4C5A12B8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DFC10-27D4-44E3-B5A8-6D040765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0C452-3A69-4930-9826-89530756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DCF8C-183F-44F8-AE39-901B8C899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FB988-1F44-4935-843F-CEDFCF70D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CD434-9063-4328-9E34-E5655E086F6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EDB3-83AA-4520-8A4A-3DFFF872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FBEE8-FBF0-49C8-A289-D1138A381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B734B-90CE-4191-992A-77E6D134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4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961D-57B3-4C7A-8751-2AF89B1C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426492"/>
            <a:ext cx="9144000" cy="79971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Oswald" pitchFamily="2" charset="0"/>
              </a:rPr>
              <a:t>FIRST PLAYABLE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3E8E40-0892-4D23-A680-52AF7C9780F6}"/>
              </a:ext>
            </a:extLst>
          </p:cNvPr>
          <p:cNvSpPr txBox="1">
            <a:spLocks/>
          </p:cNvSpPr>
          <p:nvPr/>
        </p:nvSpPr>
        <p:spPr>
          <a:xfrm>
            <a:off x="827901" y="2426492"/>
            <a:ext cx="10536195" cy="1734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AIR TRAFFIC CONTROL SIMULATOR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EF3B7-9EC2-4CE8-8B67-33B571B3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6611" y="501157"/>
            <a:ext cx="1278773" cy="13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E34B480-874B-4C7B-AB90-9B25232B07FA}"/>
              </a:ext>
            </a:extLst>
          </p:cNvPr>
          <p:cNvSpPr txBox="1">
            <a:spLocks/>
          </p:cNvSpPr>
          <p:nvPr/>
        </p:nvSpPr>
        <p:spPr>
          <a:xfrm>
            <a:off x="619861" y="1634119"/>
            <a:ext cx="4132993" cy="51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Airfield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Blockout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897727-4C74-42AC-8226-979DCFCF8F9A}"/>
              </a:ext>
            </a:extLst>
          </p:cNvPr>
          <p:cNvSpPr txBox="1">
            <a:spLocks/>
          </p:cNvSpPr>
          <p:nvPr/>
        </p:nvSpPr>
        <p:spPr>
          <a:xfrm>
            <a:off x="610044" y="2203499"/>
            <a:ext cx="3958075" cy="188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Goals: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Airfield 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ATC tower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13FCE-A497-44E4-AC9D-4D25C0B742C4}"/>
              </a:ext>
            </a:extLst>
          </p:cNvPr>
          <p:cNvSpPr txBox="1">
            <a:spLocks/>
          </p:cNvSpPr>
          <p:nvPr/>
        </p:nvSpPr>
        <p:spPr>
          <a:xfrm>
            <a:off x="610043" y="2159503"/>
            <a:ext cx="3958075" cy="307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Airfield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Two runways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scenery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ATC Tower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tower for player to move around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Interactive displays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8B7109-5297-4E60-AFEA-0A340C961BF1}"/>
              </a:ext>
            </a:extLst>
          </p:cNvPr>
          <p:cNvSpPr txBox="1">
            <a:spLocks/>
          </p:cNvSpPr>
          <p:nvPr/>
        </p:nvSpPr>
        <p:spPr>
          <a:xfrm>
            <a:off x="610042" y="2109357"/>
            <a:ext cx="3958075" cy="2503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Next Steps: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Fully populate airfield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Add props and clutter to ATC tower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B3579-149C-4DFC-A21A-186796822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96" y="2533287"/>
            <a:ext cx="3406556" cy="2331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F503C-9783-44F4-84E2-7A0067516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53" y="2531087"/>
            <a:ext cx="3556941" cy="23313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6C5E00-D7E0-4316-A4BF-63571B001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7759733" y="15264"/>
            <a:ext cx="919273" cy="80736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1F2AAAB-87D1-480C-9850-840F53E4D1F3}"/>
              </a:ext>
            </a:extLst>
          </p:cNvPr>
          <p:cNvSpPr txBox="1">
            <a:spLocks/>
          </p:cNvSpPr>
          <p:nvPr/>
        </p:nvSpPr>
        <p:spPr>
          <a:xfrm>
            <a:off x="4176662" y="423016"/>
            <a:ext cx="2666036" cy="131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4E41295-C975-4167-B7C7-11A3033DD283}"/>
              </a:ext>
            </a:extLst>
          </p:cNvPr>
          <p:cNvSpPr txBox="1">
            <a:spLocks/>
          </p:cNvSpPr>
          <p:nvPr/>
        </p:nvSpPr>
        <p:spPr>
          <a:xfrm>
            <a:off x="564861" y="41489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  <a:endParaRPr lang="en-US" sz="3600" dirty="0">
              <a:solidFill>
                <a:schemeClr val="tx2">
                  <a:lumMod val="20000"/>
                  <a:lumOff val="80000"/>
                </a:schemeClr>
              </a:solidFill>
              <a:latin typeface="Oswald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36C5CE4-6D38-4D4D-A50B-8FEC67A367FD}"/>
              </a:ext>
            </a:extLst>
          </p:cNvPr>
          <p:cNvSpPr txBox="1">
            <a:spLocks/>
          </p:cNvSpPr>
          <p:nvPr/>
        </p:nvSpPr>
        <p:spPr>
          <a:xfrm>
            <a:off x="2602329" y="41489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0C5A2C2-7BBA-4304-BA3F-4E2DE37A48AB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565529-B2BD-4221-9827-3A9B06CD840A}"/>
              </a:ext>
            </a:extLst>
          </p:cNvPr>
          <p:cNvSpPr txBox="1">
            <a:spLocks/>
          </p:cNvSpPr>
          <p:nvPr/>
        </p:nvSpPr>
        <p:spPr>
          <a:xfrm>
            <a:off x="9596043" y="41894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A82EDE0-6C6A-4E0C-86F7-380213E905E2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9275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E34B480-874B-4C7B-AB90-9B25232B07FA}"/>
              </a:ext>
            </a:extLst>
          </p:cNvPr>
          <p:cNvSpPr txBox="1">
            <a:spLocks/>
          </p:cNvSpPr>
          <p:nvPr/>
        </p:nvSpPr>
        <p:spPr>
          <a:xfrm>
            <a:off x="619861" y="1634119"/>
            <a:ext cx="4132993" cy="51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Interaction Prototypes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897727-4C74-42AC-8226-979DCFCF8F9A}"/>
              </a:ext>
            </a:extLst>
          </p:cNvPr>
          <p:cNvSpPr txBox="1">
            <a:spLocks/>
          </p:cNvSpPr>
          <p:nvPr/>
        </p:nvSpPr>
        <p:spPr>
          <a:xfrm>
            <a:off x="619861" y="2332165"/>
            <a:ext cx="3336418" cy="247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Goals: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VR interaction testing 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interactive items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13FCE-A497-44E4-AC9D-4D25C0B742C4}"/>
              </a:ext>
            </a:extLst>
          </p:cNvPr>
          <p:cNvSpPr txBox="1">
            <a:spLocks/>
          </p:cNvSpPr>
          <p:nvPr/>
        </p:nvSpPr>
        <p:spPr>
          <a:xfrm>
            <a:off x="619861" y="2150607"/>
            <a:ext cx="3958075" cy="3497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VR interaction testing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Two runways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scenery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interactive items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tower for player to move around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Interactive displays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8B7109-5297-4E60-AFEA-0A340C961BF1}"/>
              </a:ext>
            </a:extLst>
          </p:cNvPr>
          <p:cNvSpPr txBox="1">
            <a:spLocks/>
          </p:cNvSpPr>
          <p:nvPr/>
        </p:nvSpPr>
        <p:spPr>
          <a:xfrm>
            <a:off x="610044" y="1940109"/>
            <a:ext cx="3958075" cy="3311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Next Steps: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Additional interactions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Objects in tower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Additional airfield cameras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Flight information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Win/loss conditions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89E97-D05C-41A3-9F3F-5192B84F6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18" y="2332165"/>
            <a:ext cx="5440467" cy="3065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511AE6-BC46-4409-89CF-6C093ED4C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7759733" y="15264"/>
            <a:ext cx="919273" cy="80736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7276987-A4F4-406E-8167-E4F8043DC7A4}"/>
              </a:ext>
            </a:extLst>
          </p:cNvPr>
          <p:cNvSpPr txBox="1">
            <a:spLocks/>
          </p:cNvSpPr>
          <p:nvPr/>
        </p:nvSpPr>
        <p:spPr>
          <a:xfrm>
            <a:off x="4176662" y="423016"/>
            <a:ext cx="2666036" cy="131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A904649-234C-4488-A075-104F3E25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1" y="414896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DE490C1-D4B2-4C42-9C3B-35C2080426AB}"/>
              </a:ext>
            </a:extLst>
          </p:cNvPr>
          <p:cNvSpPr txBox="1">
            <a:spLocks/>
          </p:cNvSpPr>
          <p:nvPr/>
        </p:nvSpPr>
        <p:spPr>
          <a:xfrm>
            <a:off x="2602329" y="41489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FF0684E-43EC-47F2-89A2-71F814D4E9A7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D89EE3F-611D-4FC7-943D-CDB8E81F78AE}"/>
              </a:ext>
            </a:extLst>
          </p:cNvPr>
          <p:cNvSpPr txBox="1">
            <a:spLocks/>
          </p:cNvSpPr>
          <p:nvPr/>
        </p:nvSpPr>
        <p:spPr>
          <a:xfrm>
            <a:off x="9596043" y="41894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262C50F-AC22-480F-8237-EC46B095EAC5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2435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F35121-E574-4BDA-88C9-F79A4DD3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7752560" y="13522"/>
            <a:ext cx="919273" cy="80736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9122C2B-8BDB-4917-B3A9-E3497F62E0E8}"/>
              </a:ext>
            </a:extLst>
          </p:cNvPr>
          <p:cNvSpPr txBox="1">
            <a:spLocks/>
          </p:cNvSpPr>
          <p:nvPr/>
        </p:nvSpPr>
        <p:spPr>
          <a:xfrm>
            <a:off x="625288" y="1843621"/>
            <a:ext cx="109795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January 27: Sprint 1 (Pre-Production)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Concept art // Unity project setup // Scenario design // ATC research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February 17: Sprint 2 (First Playable)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Initial models &amp; lighting // AI and voice recognition // 2 flight paths // Airfield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blockout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 // Interaction prototypes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March 10: Sprint 3 (Team Check-In)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Oswald" pitchFamily="2" charset="0"/>
                <a:ea typeface="+mn-ea"/>
                <a:cs typeface="+mn-cs"/>
              </a:rPr>
              <a:t>Models textured // Plane movement via player input // Plane crashes/loss conditions // Asset pack integration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B53F59-A37B-4DD5-8379-95072E39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20" y="417211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308651-E8FC-4F4C-8847-6097A440F4D5}"/>
              </a:ext>
            </a:extLst>
          </p:cNvPr>
          <p:cNvSpPr txBox="1">
            <a:spLocks/>
          </p:cNvSpPr>
          <p:nvPr/>
        </p:nvSpPr>
        <p:spPr>
          <a:xfrm>
            <a:off x="2586898" y="41720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E85142A-A801-468B-93FA-4A50D2E62437}"/>
              </a:ext>
            </a:extLst>
          </p:cNvPr>
          <p:cNvSpPr txBox="1">
            <a:spLocks/>
          </p:cNvSpPr>
          <p:nvPr/>
        </p:nvSpPr>
        <p:spPr>
          <a:xfrm>
            <a:off x="4178221" y="417205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E40D70-587E-455B-A0F7-09C9B0B8B522}"/>
              </a:ext>
            </a:extLst>
          </p:cNvPr>
          <p:cNvSpPr txBox="1">
            <a:spLocks/>
          </p:cNvSpPr>
          <p:nvPr/>
        </p:nvSpPr>
        <p:spPr>
          <a:xfrm>
            <a:off x="6798623" y="417206"/>
            <a:ext cx="2878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6BB939-2C71-49F4-BA27-02B54620E660}"/>
              </a:ext>
            </a:extLst>
          </p:cNvPr>
          <p:cNvSpPr txBox="1">
            <a:spLocks/>
          </p:cNvSpPr>
          <p:nvPr/>
        </p:nvSpPr>
        <p:spPr>
          <a:xfrm>
            <a:off x="9593965" y="41720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393D67-ECC3-4301-BEDE-ECB77FED18C6}"/>
              </a:ext>
            </a:extLst>
          </p:cNvPr>
          <p:cNvSpPr txBox="1">
            <a:spLocks/>
          </p:cNvSpPr>
          <p:nvPr/>
        </p:nvSpPr>
        <p:spPr>
          <a:xfrm>
            <a:off x="625288" y="4602818"/>
            <a:ext cx="109795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Airfield and tower populated with assets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Skyboxes and VFX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Improved plane movement &amp; player control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Put a game in the game</a:t>
            </a:r>
          </a:p>
        </p:txBody>
      </p:sp>
    </p:spTree>
    <p:extLst>
      <p:ext uri="{BB962C8B-B14F-4D97-AF65-F5344CB8AC3E}">
        <p14:creationId xmlns:p14="http://schemas.microsoft.com/office/powerpoint/2010/main" val="24015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59D2A34-7641-42A2-B17C-D90ADD01A8FC}"/>
              </a:ext>
            </a:extLst>
          </p:cNvPr>
          <p:cNvSpPr txBox="1">
            <a:spLocks/>
          </p:cNvSpPr>
          <p:nvPr/>
        </p:nvSpPr>
        <p:spPr>
          <a:xfrm>
            <a:off x="6724390" y="416582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016731-E354-45EC-9A65-3D3953BD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7770690" y="16107"/>
            <a:ext cx="919273" cy="80736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84D2BA9-5CB0-4B8C-AC0A-9D4B6C5A9336}"/>
              </a:ext>
            </a:extLst>
          </p:cNvPr>
          <p:cNvSpPr txBox="1">
            <a:spLocks/>
          </p:cNvSpPr>
          <p:nvPr/>
        </p:nvSpPr>
        <p:spPr>
          <a:xfrm>
            <a:off x="6722312" y="416583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810FFA1-E628-4B59-8965-0FF9BFE7C554}"/>
              </a:ext>
            </a:extLst>
          </p:cNvPr>
          <p:cNvSpPr txBox="1">
            <a:spLocks/>
          </p:cNvSpPr>
          <p:nvPr/>
        </p:nvSpPr>
        <p:spPr>
          <a:xfrm>
            <a:off x="9596546" y="416768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8D558AD-17CB-4313-BD4D-E0B5827E5B1B}"/>
              </a:ext>
            </a:extLst>
          </p:cNvPr>
          <p:cNvSpPr txBox="1">
            <a:spLocks/>
          </p:cNvSpPr>
          <p:nvPr/>
        </p:nvSpPr>
        <p:spPr>
          <a:xfrm>
            <a:off x="6722312" y="416583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6C4072-BB8D-4286-9E70-23D3A75ECE33}"/>
              </a:ext>
            </a:extLst>
          </p:cNvPr>
          <p:cNvSpPr txBox="1">
            <a:spLocks/>
          </p:cNvSpPr>
          <p:nvPr/>
        </p:nvSpPr>
        <p:spPr>
          <a:xfrm>
            <a:off x="9596546" y="41676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F2F97DD-52CF-42A3-A85E-E3A80E39E2E9}"/>
              </a:ext>
            </a:extLst>
          </p:cNvPr>
          <p:cNvSpPr txBox="1">
            <a:spLocks/>
          </p:cNvSpPr>
          <p:nvPr/>
        </p:nvSpPr>
        <p:spPr>
          <a:xfrm>
            <a:off x="4176662" y="423016"/>
            <a:ext cx="2666036" cy="131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AA15D6-2D6F-472B-934E-A9A1AA16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1" y="414896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B75EDF2-6A6B-493B-8C05-49AED1A09499}"/>
              </a:ext>
            </a:extLst>
          </p:cNvPr>
          <p:cNvSpPr txBox="1">
            <a:spLocks/>
          </p:cNvSpPr>
          <p:nvPr/>
        </p:nvSpPr>
        <p:spPr>
          <a:xfrm>
            <a:off x="2602329" y="41489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</p:spTree>
    <p:extLst>
      <p:ext uri="{BB962C8B-B14F-4D97-AF65-F5344CB8AC3E}">
        <p14:creationId xmlns:p14="http://schemas.microsoft.com/office/powerpoint/2010/main" val="8693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18659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961D-57B3-4C7A-8751-2AF89B1C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8466"/>
            <a:ext cx="9144000" cy="947442"/>
          </a:xfrm>
        </p:spPr>
        <p:txBody>
          <a:bodyPr/>
          <a:lstStyle/>
          <a:p>
            <a:r>
              <a:rPr lang="en-US" dirty="0">
                <a:latin typeface="Oswald" pitchFamily="2" charset="0"/>
              </a:rPr>
              <a:t>THE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15983-5D97-468F-940F-6612C4E5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72" y="1322652"/>
            <a:ext cx="1191309" cy="1327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ED04A-6E85-4A6A-AD64-46792B7B0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935" y="1322650"/>
            <a:ext cx="1191309" cy="1327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93D74-05A6-4A98-BA06-159062073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360" y="1322652"/>
            <a:ext cx="1172839" cy="1327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D192EE-D39B-426D-B88A-CDD45D45F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353" y="1322650"/>
            <a:ext cx="1172839" cy="1327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D1945-1A15-48F4-BFA1-228621C27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3484" y="5003718"/>
            <a:ext cx="1201760" cy="1327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BB3FEA-D675-4009-8010-A63D1715B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3071" y="5003718"/>
            <a:ext cx="1183128" cy="1327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99791A-0756-4967-92D6-A15BD7237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668" y="3202171"/>
            <a:ext cx="1172839" cy="132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93AF76-DDC8-4C41-A85E-333BDA209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3262" y="3202171"/>
            <a:ext cx="1201759" cy="13271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F11D1C-BF20-4D3A-8435-2115D2BF81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941" y="3202171"/>
            <a:ext cx="1191309" cy="132716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74465D7-C52D-459F-ABEC-B31EEE1FB3B8}"/>
              </a:ext>
            </a:extLst>
          </p:cNvPr>
          <p:cNvSpPr txBox="1">
            <a:spLocks/>
          </p:cNvSpPr>
          <p:nvPr/>
        </p:nvSpPr>
        <p:spPr>
          <a:xfrm>
            <a:off x="2666993" y="2719248"/>
            <a:ext cx="1245788" cy="245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JENNA STELLMACK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E62C58-65C5-45A9-98A2-56C85FCDE55C}"/>
              </a:ext>
            </a:extLst>
          </p:cNvPr>
          <p:cNvSpPr txBox="1">
            <a:spLocks/>
          </p:cNvSpPr>
          <p:nvPr/>
        </p:nvSpPr>
        <p:spPr>
          <a:xfrm>
            <a:off x="4590993" y="2624388"/>
            <a:ext cx="1245788" cy="4941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ALEJANDRO FRANQUEZ GARCIA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2DFF6E4-0091-4C7E-805C-BED39BF25F3A}"/>
              </a:ext>
            </a:extLst>
          </p:cNvPr>
          <p:cNvSpPr txBox="1">
            <a:spLocks/>
          </p:cNvSpPr>
          <p:nvPr/>
        </p:nvSpPr>
        <p:spPr>
          <a:xfrm>
            <a:off x="6533935" y="2649810"/>
            <a:ext cx="1245788" cy="314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AVERY HART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CEA5BED-8F84-4D36-817E-2C074D468EF0}"/>
              </a:ext>
            </a:extLst>
          </p:cNvPr>
          <p:cNvSpPr txBox="1">
            <a:spLocks/>
          </p:cNvSpPr>
          <p:nvPr/>
        </p:nvSpPr>
        <p:spPr>
          <a:xfrm>
            <a:off x="3641193" y="4527235"/>
            <a:ext cx="1245788" cy="314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ALI CRUZ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127CB26-E014-4015-86BD-A32413AF290B}"/>
              </a:ext>
            </a:extLst>
          </p:cNvPr>
          <p:cNvSpPr txBox="1">
            <a:spLocks/>
          </p:cNvSpPr>
          <p:nvPr/>
        </p:nvSpPr>
        <p:spPr>
          <a:xfrm>
            <a:off x="5532701" y="4527235"/>
            <a:ext cx="1245788" cy="314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LACEY GOLD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4371B36-CA76-499C-8D19-E53482A14B25}"/>
              </a:ext>
            </a:extLst>
          </p:cNvPr>
          <p:cNvSpPr txBox="1">
            <a:spLocks/>
          </p:cNvSpPr>
          <p:nvPr/>
        </p:nvSpPr>
        <p:spPr>
          <a:xfrm>
            <a:off x="8380878" y="2684528"/>
            <a:ext cx="1245788" cy="314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KEVIN SUAREZ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518A645-18E9-4484-A0FE-6BE436319E22}"/>
              </a:ext>
            </a:extLst>
          </p:cNvPr>
          <p:cNvSpPr txBox="1">
            <a:spLocks/>
          </p:cNvSpPr>
          <p:nvPr/>
        </p:nvSpPr>
        <p:spPr>
          <a:xfrm>
            <a:off x="7505774" y="4500746"/>
            <a:ext cx="1245788" cy="4941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SAI SATVIK CHIMMILI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456818-D503-4C8D-AD24-A1D6102E81F8}"/>
              </a:ext>
            </a:extLst>
          </p:cNvPr>
          <p:cNvSpPr txBox="1">
            <a:spLocks/>
          </p:cNvSpPr>
          <p:nvPr/>
        </p:nvSpPr>
        <p:spPr>
          <a:xfrm>
            <a:off x="4550411" y="6329036"/>
            <a:ext cx="1245788" cy="314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ERIC GASS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0848C2-7162-4ADB-A112-B797E9F6B7AD}"/>
              </a:ext>
            </a:extLst>
          </p:cNvPr>
          <p:cNvSpPr txBox="1">
            <a:spLocks/>
          </p:cNvSpPr>
          <p:nvPr/>
        </p:nvSpPr>
        <p:spPr>
          <a:xfrm>
            <a:off x="6501470" y="6322345"/>
            <a:ext cx="1245788" cy="314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Oswald" pitchFamily="2" charset="0"/>
              </a:rPr>
              <a:t>VICTOR VALERO</a:t>
            </a:r>
          </a:p>
        </p:txBody>
      </p:sp>
    </p:spTree>
    <p:extLst>
      <p:ext uri="{BB962C8B-B14F-4D97-AF65-F5344CB8AC3E}">
        <p14:creationId xmlns:p14="http://schemas.microsoft.com/office/powerpoint/2010/main" val="5918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F35121-E574-4BDA-88C9-F79A4DD3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43626" y="13525"/>
            <a:ext cx="919273" cy="8073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3261B75-2CC5-4DAA-BFD7-61FB84F6C468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How might we implement AI to teach air traffic communication in an engaging and accessible way?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4F87E1-5771-4D84-A2E7-36E367A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70" y="417211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094F16-85BD-4DBC-8FF3-C667775EFC15}"/>
              </a:ext>
            </a:extLst>
          </p:cNvPr>
          <p:cNvSpPr txBox="1">
            <a:spLocks/>
          </p:cNvSpPr>
          <p:nvPr/>
        </p:nvSpPr>
        <p:spPr>
          <a:xfrm>
            <a:off x="2586898" y="41720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27621E-5964-41E0-B4EE-CB56CE6F39CF}"/>
              </a:ext>
            </a:extLst>
          </p:cNvPr>
          <p:cNvSpPr txBox="1">
            <a:spLocks/>
          </p:cNvSpPr>
          <p:nvPr/>
        </p:nvSpPr>
        <p:spPr>
          <a:xfrm>
            <a:off x="4178221" y="417205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C4F65A9-51EE-47F2-8956-D006DFE175C7}"/>
              </a:ext>
            </a:extLst>
          </p:cNvPr>
          <p:cNvSpPr txBox="1">
            <a:spLocks/>
          </p:cNvSpPr>
          <p:nvPr/>
        </p:nvSpPr>
        <p:spPr>
          <a:xfrm>
            <a:off x="6798623" y="417206"/>
            <a:ext cx="2878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2FA8AB-69DB-49F2-B29C-39F81EA7698B}"/>
              </a:ext>
            </a:extLst>
          </p:cNvPr>
          <p:cNvSpPr txBox="1">
            <a:spLocks/>
          </p:cNvSpPr>
          <p:nvPr/>
        </p:nvSpPr>
        <p:spPr>
          <a:xfrm>
            <a:off x="9593965" y="41720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551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26DB86D-58D3-4CDA-9F2B-28ADFCB9A33D}"/>
              </a:ext>
            </a:extLst>
          </p:cNvPr>
          <p:cNvSpPr txBox="1">
            <a:spLocks/>
          </p:cNvSpPr>
          <p:nvPr/>
        </p:nvSpPr>
        <p:spPr>
          <a:xfrm>
            <a:off x="577568" y="41720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F35121-E574-4BDA-88C9-F79A4DD3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76419" y="20015"/>
            <a:ext cx="919273" cy="80736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69A7CE-9F8C-4E67-9D60-CEF1A4A23A5F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BFE7B5A-298B-4555-85F9-DBF1ACB9A630}"/>
              </a:ext>
            </a:extLst>
          </p:cNvPr>
          <p:cNvSpPr txBox="1">
            <a:spLocks/>
          </p:cNvSpPr>
          <p:nvPr/>
        </p:nvSpPr>
        <p:spPr>
          <a:xfrm>
            <a:off x="606238" y="1860397"/>
            <a:ext cx="109795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Oswald" pitchFamily="2" charset="0"/>
              </a:rPr>
              <a:t>Proof of Concept Scenario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Oswald" pitchFamily="2" charset="0"/>
              </a:rPr>
              <a:t>Simple scenario // Emphasis on accurate voice communications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Oswald" pitchFamily="2" charset="0"/>
              </a:rPr>
              <a:t>Interactive Air Control Tower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swald" pitchFamily="2" charset="0"/>
                <a:ea typeface="+mn-ea"/>
                <a:cs typeface="+mn-cs"/>
              </a:rPr>
              <a:t>Informational displays // Voice control // Live feedback</a:t>
            </a:r>
            <a:endParaRPr lang="en-US" dirty="0">
              <a:solidFill>
                <a:schemeClr val="tx2">
                  <a:lumMod val="75000"/>
                </a:schemeClr>
              </a:solidFill>
              <a:latin typeface="Oswald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Oswald" pitchFamily="2" charset="0"/>
              </a:rPr>
              <a:t>Two Runways, Two Destinations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Oswald" pitchFamily="2" charset="0"/>
              </a:rPr>
              <a:t>Four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swald" pitchFamily="2" charset="0"/>
                <a:ea typeface="+mn-ea"/>
                <a:cs typeface="+mn-cs"/>
              </a:rPr>
              <a:t> landing options // Four takeoff options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Oswald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Oswald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BF1613-5210-4860-97A3-606234BF6EFF}"/>
              </a:ext>
            </a:extLst>
          </p:cNvPr>
          <p:cNvSpPr txBox="1">
            <a:spLocks/>
          </p:cNvSpPr>
          <p:nvPr/>
        </p:nvSpPr>
        <p:spPr>
          <a:xfrm>
            <a:off x="577770" y="417211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38F430-592C-4DDC-B538-CEF4F89A5DB4}"/>
              </a:ext>
            </a:extLst>
          </p:cNvPr>
          <p:cNvSpPr txBox="1">
            <a:spLocks/>
          </p:cNvSpPr>
          <p:nvPr/>
        </p:nvSpPr>
        <p:spPr>
          <a:xfrm>
            <a:off x="2586898" y="41720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6FF7AA-FDEE-4F5F-BE89-E0CE78A638DE}"/>
              </a:ext>
            </a:extLst>
          </p:cNvPr>
          <p:cNvSpPr txBox="1">
            <a:spLocks/>
          </p:cNvSpPr>
          <p:nvPr/>
        </p:nvSpPr>
        <p:spPr>
          <a:xfrm>
            <a:off x="4178221" y="417205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5AE4F4E-512E-4812-A17D-B275011F9FFE}"/>
              </a:ext>
            </a:extLst>
          </p:cNvPr>
          <p:cNvSpPr txBox="1">
            <a:spLocks/>
          </p:cNvSpPr>
          <p:nvPr/>
        </p:nvSpPr>
        <p:spPr>
          <a:xfrm>
            <a:off x="6798623" y="417206"/>
            <a:ext cx="2878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F1BF26B-BDDD-4AB5-AF01-6143417A480E}"/>
              </a:ext>
            </a:extLst>
          </p:cNvPr>
          <p:cNvSpPr txBox="1">
            <a:spLocks/>
          </p:cNvSpPr>
          <p:nvPr/>
        </p:nvSpPr>
        <p:spPr>
          <a:xfrm>
            <a:off x="9593965" y="41720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8006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631686-6ABE-4B3A-B872-B5CF9F0B73F1}"/>
              </a:ext>
            </a:extLst>
          </p:cNvPr>
          <p:cNvSpPr/>
          <p:nvPr/>
        </p:nvSpPr>
        <p:spPr>
          <a:xfrm>
            <a:off x="651080" y="2034815"/>
            <a:ext cx="3380771" cy="317592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DA9AA0-13DB-4712-9601-32DA8CAD6AD0}"/>
              </a:ext>
            </a:extLst>
          </p:cNvPr>
          <p:cNvSpPr/>
          <p:nvPr/>
        </p:nvSpPr>
        <p:spPr>
          <a:xfrm>
            <a:off x="4380055" y="2034815"/>
            <a:ext cx="3380771" cy="317592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BEC15E-341F-43FD-A246-8FAC58FA7CA8}"/>
              </a:ext>
            </a:extLst>
          </p:cNvPr>
          <p:cNvSpPr/>
          <p:nvPr/>
        </p:nvSpPr>
        <p:spPr>
          <a:xfrm>
            <a:off x="8102761" y="2034815"/>
            <a:ext cx="3380771" cy="317592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34B480-874B-4C7B-AB90-9B25232B07FA}"/>
              </a:ext>
            </a:extLst>
          </p:cNvPr>
          <p:cNvSpPr txBox="1">
            <a:spLocks/>
          </p:cNvSpPr>
          <p:nvPr/>
        </p:nvSpPr>
        <p:spPr>
          <a:xfrm>
            <a:off x="819394" y="2505782"/>
            <a:ext cx="3044142" cy="206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VR Environment</a:t>
            </a: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Testing in VR</a:t>
            </a:r>
          </a:p>
          <a:p>
            <a:pPr marL="457200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Simulated VR controller</a:t>
            </a:r>
          </a:p>
          <a:p>
            <a:pPr marL="457200" indent="-457200" algn="ctr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80F7827-D8F1-47E1-9EC3-E3189F5F8B90}"/>
              </a:ext>
            </a:extLst>
          </p:cNvPr>
          <p:cNvSpPr txBox="1">
            <a:spLocks/>
          </p:cNvSpPr>
          <p:nvPr/>
        </p:nvSpPr>
        <p:spPr>
          <a:xfrm>
            <a:off x="4546921" y="2504424"/>
            <a:ext cx="3044142" cy="184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Communications</a:t>
            </a: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Early voice and AI testing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Early integration into engine/project</a:t>
            </a:r>
            <a:endParaRPr lang="en-US" sz="21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01A5852-9BF9-4FEC-885D-81898E2B82CE}"/>
              </a:ext>
            </a:extLst>
          </p:cNvPr>
          <p:cNvSpPr txBox="1">
            <a:spLocks/>
          </p:cNvSpPr>
          <p:nvPr/>
        </p:nvSpPr>
        <p:spPr>
          <a:xfrm>
            <a:off x="8271075" y="2387577"/>
            <a:ext cx="3044142" cy="1875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Timing &amp; Scope</a:t>
            </a: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Jira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Weekly meetings</a:t>
            </a:r>
            <a:endParaRPr lang="en-US" sz="21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5A164D2-F3B9-49D2-851E-B2B13B25353C}"/>
              </a:ext>
            </a:extLst>
          </p:cNvPr>
          <p:cNvSpPr txBox="1">
            <a:spLocks/>
          </p:cNvSpPr>
          <p:nvPr/>
        </p:nvSpPr>
        <p:spPr>
          <a:xfrm>
            <a:off x="4178221" y="417205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203678F-1CA8-4C36-82F1-46B6870C83AB}"/>
              </a:ext>
            </a:extLst>
          </p:cNvPr>
          <p:cNvSpPr txBox="1">
            <a:spLocks/>
          </p:cNvSpPr>
          <p:nvPr/>
        </p:nvSpPr>
        <p:spPr>
          <a:xfrm>
            <a:off x="6798623" y="417206"/>
            <a:ext cx="2878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4C9CCF8-5B44-4286-BA71-ED0A47F0B5FA}"/>
              </a:ext>
            </a:extLst>
          </p:cNvPr>
          <p:cNvSpPr txBox="1">
            <a:spLocks/>
          </p:cNvSpPr>
          <p:nvPr/>
        </p:nvSpPr>
        <p:spPr>
          <a:xfrm>
            <a:off x="9593965" y="41720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A08A705-D3F5-47A9-88DD-CB8FD96B9E05}"/>
              </a:ext>
            </a:extLst>
          </p:cNvPr>
          <p:cNvSpPr txBox="1">
            <a:spLocks/>
          </p:cNvSpPr>
          <p:nvPr/>
        </p:nvSpPr>
        <p:spPr>
          <a:xfrm>
            <a:off x="577568" y="41720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DC3774-342E-42EA-9763-962C277E8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76419" y="20015"/>
            <a:ext cx="919273" cy="80736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5132E84-42A9-442D-990B-1D7B015CFAF5}"/>
              </a:ext>
            </a:extLst>
          </p:cNvPr>
          <p:cNvSpPr txBox="1">
            <a:spLocks/>
          </p:cNvSpPr>
          <p:nvPr/>
        </p:nvSpPr>
        <p:spPr>
          <a:xfrm>
            <a:off x="577770" y="417211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DC13160-0C70-410D-81B8-4A1BEDC00175}"/>
              </a:ext>
            </a:extLst>
          </p:cNvPr>
          <p:cNvSpPr txBox="1">
            <a:spLocks/>
          </p:cNvSpPr>
          <p:nvPr/>
        </p:nvSpPr>
        <p:spPr>
          <a:xfrm>
            <a:off x="2586898" y="41720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9D034CF-899B-4472-86F3-EC783EA24567}"/>
              </a:ext>
            </a:extLst>
          </p:cNvPr>
          <p:cNvSpPr txBox="1">
            <a:spLocks/>
          </p:cNvSpPr>
          <p:nvPr/>
        </p:nvSpPr>
        <p:spPr>
          <a:xfrm>
            <a:off x="2586897" y="42369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RISKS</a:t>
            </a:r>
          </a:p>
        </p:txBody>
      </p:sp>
    </p:spTree>
    <p:extLst>
      <p:ext uri="{BB962C8B-B14F-4D97-AF65-F5344CB8AC3E}">
        <p14:creationId xmlns:p14="http://schemas.microsoft.com/office/powerpoint/2010/main" val="142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16511 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F35121-E574-4BDA-88C9-F79A4DD3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3085547" y="13522"/>
            <a:ext cx="919273" cy="80736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9122C2B-8BDB-4917-B3A9-E3497F62E0E8}"/>
              </a:ext>
            </a:extLst>
          </p:cNvPr>
          <p:cNvSpPr txBox="1">
            <a:spLocks/>
          </p:cNvSpPr>
          <p:nvPr/>
        </p:nvSpPr>
        <p:spPr>
          <a:xfrm>
            <a:off x="625288" y="1843621"/>
            <a:ext cx="109795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January 27: Sprint 1 (Pre-Production)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Concept art // Unity project setup // Scenario design // ATC research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February 17: Sprint 2 (First Playable)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Initial models &amp; lighting // AI and voice recognition // 2 flight paths // Airfield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blockout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 // Interaction prototypes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Oswald" pitchFamily="2" charset="0"/>
              </a:rPr>
              <a:t>March 10: Sprint 3 (Team Check-In)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swald" pitchFamily="2" charset="0"/>
                <a:ea typeface="+mn-ea"/>
                <a:cs typeface="+mn-cs"/>
              </a:rPr>
              <a:t>Models textured // Plane movement via player input // Plane crashes/loss conditions // Asset pack integration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Oswald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Oswald" pitchFamily="2" charset="0"/>
              </a:rPr>
              <a:t>March 31: Sprint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swald" pitchFamily="2" charset="0"/>
                <a:ea typeface="+mn-ea"/>
                <a:cs typeface="+mn-cs"/>
              </a:rPr>
              <a:t>Assets and lighting in tower // Game loop integration // Planes respond to voice control // Control tower interactions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Oswald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Oswald" pitchFamily="2" charset="0"/>
              </a:rPr>
              <a:t>April 21: Sprint 5 (Final Presentation)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swald" pitchFamily="2" charset="0"/>
                <a:ea typeface="+mn-ea"/>
                <a:cs typeface="+mn-cs"/>
              </a:rPr>
              <a:t>Final game loop integration // Polish and bug fixes // Final presentation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Oswald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B53F59-A37B-4DD5-8379-95072E39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20" y="417211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308651-E8FC-4F4C-8847-6097A440F4D5}"/>
              </a:ext>
            </a:extLst>
          </p:cNvPr>
          <p:cNvSpPr txBox="1">
            <a:spLocks/>
          </p:cNvSpPr>
          <p:nvPr/>
        </p:nvSpPr>
        <p:spPr>
          <a:xfrm>
            <a:off x="2586898" y="41720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E85142A-A801-468B-93FA-4A50D2E62437}"/>
              </a:ext>
            </a:extLst>
          </p:cNvPr>
          <p:cNvSpPr txBox="1">
            <a:spLocks/>
          </p:cNvSpPr>
          <p:nvPr/>
        </p:nvSpPr>
        <p:spPr>
          <a:xfrm>
            <a:off x="4178221" y="417205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E40D70-587E-455B-A0F7-09C9B0B8B522}"/>
              </a:ext>
            </a:extLst>
          </p:cNvPr>
          <p:cNvSpPr txBox="1">
            <a:spLocks/>
          </p:cNvSpPr>
          <p:nvPr/>
        </p:nvSpPr>
        <p:spPr>
          <a:xfrm>
            <a:off x="6798623" y="417206"/>
            <a:ext cx="2878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6BB939-2C71-49F4-BA27-02B54620E660}"/>
              </a:ext>
            </a:extLst>
          </p:cNvPr>
          <p:cNvSpPr txBox="1">
            <a:spLocks/>
          </p:cNvSpPr>
          <p:nvPr/>
        </p:nvSpPr>
        <p:spPr>
          <a:xfrm>
            <a:off x="9593965" y="41720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DDF2FE-1FE7-4071-949F-8D2DEB73158A}"/>
              </a:ext>
            </a:extLst>
          </p:cNvPr>
          <p:cNvSpPr txBox="1">
            <a:spLocks/>
          </p:cNvSpPr>
          <p:nvPr/>
        </p:nvSpPr>
        <p:spPr>
          <a:xfrm>
            <a:off x="2586898" y="417204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D40590-BB8E-4068-B208-50EADC1C9252}"/>
              </a:ext>
            </a:extLst>
          </p:cNvPr>
          <p:cNvSpPr txBox="1">
            <a:spLocks/>
          </p:cNvSpPr>
          <p:nvPr/>
        </p:nvSpPr>
        <p:spPr>
          <a:xfrm>
            <a:off x="4178221" y="417204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0047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3.7037E-7 L 0.16328 3.7037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AA5C05B-08CD-4B0A-9992-F93CD10B4712}"/>
              </a:ext>
            </a:extLst>
          </p:cNvPr>
          <p:cNvSpPr txBox="1">
            <a:spLocks/>
          </p:cNvSpPr>
          <p:nvPr/>
        </p:nvSpPr>
        <p:spPr>
          <a:xfrm>
            <a:off x="4176662" y="423016"/>
            <a:ext cx="2666036" cy="131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F35121-E574-4BDA-88C9-F79A4DD3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5050044" y="19336"/>
            <a:ext cx="919273" cy="807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13C276-3F75-4196-9CC1-6A172861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1" y="414896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C05CC7-11F6-4645-A185-C78FE15A25EA}"/>
              </a:ext>
            </a:extLst>
          </p:cNvPr>
          <p:cNvSpPr txBox="1">
            <a:spLocks/>
          </p:cNvSpPr>
          <p:nvPr/>
        </p:nvSpPr>
        <p:spPr>
          <a:xfrm>
            <a:off x="2602329" y="41489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C918BD-6D08-46E4-BB89-CC005F5FC0FA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B0726B-E751-42C2-8534-715F33F0CA6A}"/>
              </a:ext>
            </a:extLst>
          </p:cNvPr>
          <p:cNvSpPr txBox="1">
            <a:spLocks/>
          </p:cNvSpPr>
          <p:nvPr/>
        </p:nvSpPr>
        <p:spPr>
          <a:xfrm>
            <a:off x="9596043" y="41894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C5A237-AC30-426E-8FE8-AB8C34E46B1F}"/>
              </a:ext>
            </a:extLst>
          </p:cNvPr>
          <p:cNvSpPr txBox="1">
            <a:spLocks/>
          </p:cNvSpPr>
          <p:nvPr/>
        </p:nvSpPr>
        <p:spPr>
          <a:xfrm>
            <a:off x="4176662" y="416454"/>
            <a:ext cx="266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737097-184C-4252-9D05-43BFDDCCC58C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34B480-874B-4C7B-AB90-9B25232B07FA}"/>
              </a:ext>
            </a:extLst>
          </p:cNvPr>
          <p:cNvSpPr txBox="1">
            <a:spLocks/>
          </p:cNvSpPr>
          <p:nvPr/>
        </p:nvSpPr>
        <p:spPr>
          <a:xfrm>
            <a:off x="619861" y="1634119"/>
            <a:ext cx="4132993" cy="51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Initial Models and Lighting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897727-4C74-42AC-8226-979DCFCF8F9A}"/>
              </a:ext>
            </a:extLst>
          </p:cNvPr>
          <p:cNvSpPr txBox="1">
            <a:spLocks/>
          </p:cNvSpPr>
          <p:nvPr/>
        </p:nvSpPr>
        <p:spPr>
          <a:xfrm>
            <a:off x="619861" y="2266758"/>
            <a:ext cx="3958075" cy="2896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Goals: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Art style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Asset packs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art assets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Initial lighting pass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13FCE-A497-44E4-AC9D-4D25C0B742C4}"/>
              </a:ext>
            </a:extLst>
          </p:cNvPr>
          <p:cNvSpPr txBox="1">
            <a:spLocks/>
          </p:cNvSpPr>
          <p:nvPr/>
        </p:nvSpPr>
        <p:spPr>
          <a:xfrm>
            <a:off x="610044" y="2188562"/>
            <a:ext cx="3958075" cy="4148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Art style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Simple, stylized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Asset packs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Asset packs selected and in engine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Simple art assets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Retextured runways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Airplane effects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Initial lighting pass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ECFDADA-E23A-4D9E-9B8E-204C9948709D}"/>
              </a:ext>
            </a:extLst>
          </p:cNvPr>
          <p:cNvSpPr txBox="1">
            <a:spLocks/>
          </p:cNvSpPr>
          <p:nvPr/>
        </p:nvSpPr>
        <p:spPr>
          <a:xfrm>
            <a:off x="610044" y="2266758"/>
            <a:ext cx="3958075" cy="2053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Next Steps: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Art assets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Asset packs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827FB-F611-48B4-BFEE-7AC6E29EA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939" y="1932258"/>
            <a:ext cx="4048626" cy="44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22318 -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6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E34B480-874B-4C7B-AB90-9B25232B07FA}"/>
              </a:ext>
            </a:extLst>
          </p:cNvPr>
          <p:cNvSpPr txBox="1">
            <a:spLocks/>
          </p:cNvSpPr>
          <p:nvPr/>
        </p:nvSpPr>
        <p:spPr>
          <a:xfrm>
            <a:off x="619861" y="1634119"/>
            <a:ext cx="4132993" cy="51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 and Voice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897727-4C74-42AC-8226-979DCFCF8F9A}"/>
              </a:ext>
            </a:extLst>
          </p:cNvPr>
          <p:cNvSpPr txBox="1">
            <a:spLocks/>
          </p:cNvSpPr>
          <p:nvPr/>
        </p:nvSpPr>
        <p:spPr>
          <a:xfrm>
            <a:off x="619861" y="2752490"/>
            <a:ext cx="3581305" cy="4105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Goals: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 in engine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Simulated pilots from GPT-4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Able to be interacted with by player via text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Voice recognition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Voice recognition in engine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Able to respond to simple keywords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13FCE-A497-44E4-AC9D-4D25C0B742C4}"/>
              </a:ext>
            </a:extLst>
          </p:cNvPr>
          <p:cNvSpPr txBox="1">
            <a:spLocks/>
          </p:cNvSpPr>
          <p:nvPr/>
        </p:nvSpPr>
        <p:spPr>
          <a:xfrm>
            <a:off x="619861" y="2206590"/>
            <a:ext cx="4219882" cy="361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AI in engine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Simulated pilots can be interacted with via voice recognition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Pilots can respond audibly with text-to-speech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Voice recognition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Voice recognition in engine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Accessible via radio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E7342-DBCE-49BF-A999-A949405C674B}"/>
              </a:ext>
            </a:extLst>
          </p:cNvPr>
          <p:cNvSpPr txBox="1">
            <a:spLocks/>
          </p:cNvSpPr>
          <p:nvPr/>
        </p:nvSpPr>
        <p:spPr>
          <a:xfrm>
            <a:off x="610044" y="2024570"/>
            <a:ext cx="3958075" cy="2265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Next Steps: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Integrate voice commands into AI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670A83-A6E0-4BBC-81B9-4BEE3C03A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7759733" y="15264"/>
            <a:ext cx="919273" cy="80736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FC09162-A852-4786-AD37-FFEE6B85A36B}"/>
              </a:ext>
            </a:extLst>
          </p:cNvPr>
          <p:cNvSpPr txBox="1">
            <a:spLocks/>
          </p:cNvSpPr>
          <p:nvPr/>
        </p:nvSpPr>
        <p:spPr>
          <a:xfrm>
            <a:off x="4176662" y="423016"/>
            <a:ext cx="2666036" cy="131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145026D-C1AD-4628-A4BA-A0E54B93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1" y="414896"/>
            <a:ext cx="191657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784E7DD-C17D-4746-902A-54A7B977FCF2}"/>
              </a:ext>
            </a:extLst>
          </p:cNvPr>
          <p:cNvSpPr txBox="1">
            <a:spLocks/>
          </p:cNvSpPr>
          <p:nvPr/>
        </p:nvSpPr>
        <p:spPr>
          <a:xfrm>
            <a:off x="2602329" y="41489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844DD-1E90-49C4-8145-2B89DE05C4BD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B18975E-818F-476C-982E-0AD78B65FA66}"/>
              </a:ext>
            </a:extLst>
          </p:cNvPr>
          <p:cNvSpPr txBox="1">
            <a:spLocks/>
          </p:cNvSpPr>
          <p:nvPr/>
        </p:nvSpPr>
        <p:spPr>
          <a:xfrm>
            <a:off x="9596043" y="41894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87273E5-1277-4FBD-8FFC-23B49924E35D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59711-9546-4B08-97E8-CEB07D6B2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07" y="2024570"/>
            <a:ext cx="4709504" cy="35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E34B480-874B-4C7B-AB90-9B25232B07FA}"/>
              </a:ext>
            </a:extLst>
          </p:cNvPr>
          <p:cNvSpPr txBox="1">
            <a:spLocks/>
          </p:cNvSpPr>
          <p:nvPr/>
        </p:nvSpPr>
        <p:spPr>
          <a:xfrm>
            <a:off x="619861" y="1634119"/>
            <a:ext cx="4132993" cy="51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Flight Paths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897727-4C74-42AC-8226-979DCFCF8F9A}"/>
              </a:ext>
            </a:extLst>
          </p:cNvPr>
          <p:cNvSpPr txBox="1">
            <a:spLocks/>
          </p:cNvSpPr>
          <p:nvPr/>
        </p:nvSpPr>
        <p:spPr>
          <a:xfrm>
            <a:off x="610044" y="2214482"/>
            <a:ext cx="3958075" cy="188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Goals: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Two Runways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Controllable planes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13FCE-A497-44E4-AC9D-4D25C0B742C4}"/>
              </a:ext>
            </a:extLst>
          </p:cNvPr>
          <p:cNvSpPr txBox="1">
            <a:spLocks/>
          </p:cNvSpPr>
          <p:nvPr/>
        </p:nvSpPr>
        <p:spPr>
          <a:xfrm>
            <a:off x="610043" y="2257290"/>
            <a:ext cx="3958075" cy="1982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Two Runways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Controllable planes</a:t>
            </a:r>
          </a:p>
          <a:p>
            <a:pPr marL="914400" lvl="1" indent="-457200">
              <a:buFontTx/>
              <a:buChar char="-"/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Planes can be told to land or touch and go via in-game UI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0C02883-8363-4FC9-B0AA-66366CF0B7FD}"/>
              </a:ext>
            </a:extLst>
          </p:cNvPr>
          <p:cNvSpPr txBox="1">
            <a:spLocks/>
          </p:cNvSpPr>
          <p:nvPr/>
        </p:nvSpPr>
        <p:spPr>
          <a:xfrm>
            <a:off x="613489" y="1583523"/>
            <a:ext cx="3958075" cy="314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Next Steps: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Art assets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Asset packs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Oswald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04A83-2195-4181-ABD8-382C281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7759733" y="15264"/>
            <a:ext cx="919273" cy="80736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F59ABBE-B3CB-4AB7-A194-C04041E77E67}"/>
              </a:ext>
            </a:extLst>
          </p:cNvPr>
          <p:cNvSpPr txBox="1">
            <a:spLocks/>
          </p:cNvSpPr>
          <p:nvPr/>
        </p:nvSpPr>
        <p:spPr>
          <a:xfrm>
            <a:off x="4176662" y="423016"/>
            <a:ext cx="2666036" cy="131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TIMELINE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B225E6C-60E0-4FF3-A5C0-C846DCBBA442}"/>
              </a:ext>
            </a:extLst>
          </p:cNvPr>
          <p:cNvSpPr txBox="1">
            <a:spLocks/>
          </p:cNvSpPr>
          <p:nvPr/>
        </p:nvSpPr>
        <p:spPr>
          <a:xfrm>
            <a:off x="564861" y="414896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SOLUTION</a:t>
            </a:r>
            <a:endParaRPr lang="en-US" sz="3600" dirty="0">
              <a:solidFill>
                <a:schemeClr val="tx2">
                  <a:lumMod val="20000"/>
                  <a:lumOff val="80000"/>
                </a:schemeClr>
              </a:solidFill>
              <a:latin typeface="Oswald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6A961AA-10B2-4CEF-B4F8-8F29FB2ACC49}"/>
              </a:ext>
            </a:extLst>
          </p:cNvPr>
          <p:cNvSpPr txBox="1">
            <a:spLocks/>
          </p:cNvSpPr>
          <p:nvPr/>
        </p:nvSpPr>
        <p:spPr>
          <a:xfrm>
            <a:off x="2602329" y="414897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RISKS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2A9C5C-31D6-4C9B-9F3C-03F8D839DF3D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E2B6109-9354-4677-B234-B2C57F0F8CD1}"/>
              </a:ext>
            </a:extLst>
          </p:cNvPr>
          <p:cNvSpPr txBox="1">
            <a:spLocks/>
          </p:cNvSpPr>
          <p:nvPr/>
        </p:nvSpPr>
        <p:spPr>
          <a:xfrm>
            <a:off x="9596043" y="418945"/>
            <a:ext cx="1916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Oswald" pitchFamily="2" charset="0"/>
              </a:rPr>
              <a:t>DEMO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76D591-16D3-4EDE-818F-207FE1A7025F}"/>
              </a:ext>
            </a:extLst>
          </p:cNvPr>
          <p:cNvSpPr txBox="1">
            <a:spLocks/>
          </p:cNvSpPr>
          <p:nvPr/>
        </p:nvSpPr>
        <p:spPr>
          <a:xfrm>
            <a:off x="6724388" y="414896"/>
            <a:ext cx="30160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Oswald" pitchFamily="2" charset="0"/>
              </a:rPr>
              <a:t>ACHIEVEMENTS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C9407-84D1-4EC8-9904-785AB37EB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680" y="2150607"/>
            <a:ext cx="5231143" cy="33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ATC Project Proposal</Template>
  <TotalTime>380</TotalTime>
  <Words>640</Words>
  <Application>Microsoft Office PowerPoint</Application>
  <PresentationFormat>Widescreen</PresentationFormat>
  <Paragraphs>209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Oswald</vt:lpstr>
      <vt:lpstr>Office Theme</vt:lpstr>
      <vt:lpstr>FIRST PLAYABLE</vt:lpstr>
      <vt:lpstr>THE TEAM</vt:lpstr>
      <vt:lpstr>SOLUTION</vt:lpstr>
      <vt:lpstr>PowerPoint Presentation</vt:lpstr>
      <vt:lpstr>PowerPoint Presentation</vt:lpstr>
      <vt:lpstr>SOLUTION</vt:lpstr>
      <vt:lpstr>SOLUTION</vt:lpstr>
      <vt:lpstr>SOLUTION</vt:lpstr>
      <vt:lpstr>PowerPoint Presentation</vt:lpstr>
      <vt:lpstr>PowerPoint Presentation</vt:lpstr>
      <vt:lpstr>SOLUTION</vt:lpstr>
      <vt:lpstr>SOLUTION</vt:lpstr>
      <vt:lpstr>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PROPOSAL</dc:title>
  <dc:creator>Jenna Stellmack</dc:creator>
  <cp:lastModifiedBy>Jenna Stellmack</cp:lastModifiedBy>
  <cp:revision>23</cp:revision>
  <dcterms:created xsi:type="dcterms:W3CDTF">2025-02-13T20:20:15Z</dcterms:created>
  <dcterms:modified xsi:type="dcterms:W3CDTF">2025-04-18T15:12:34Z</dcterms:modified>
</cp:coreProperties>
</file>